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4" r:id="rId15"/>
    <p:sldId id="270" r:id="rId16"/>
    <p:sldId id="293" r:id="rId17"/>
    <p:sldId id="294" r:id="rId18"/>
    <p:sldId id="296" r:id="rId19"/>
    <p:sldId id="297" r:id="rId20"/>
    <p:sldId id="292" r:id="rId21"/>
    <p:sldId id="305" r:id="rId22"/>
    <p:sldId id="306" r:id="rId23"/>
    <p:sldId id="308" r:id="rId24"/>
    <p:sldId id="309" r:id="rId25"/>
    <p:sldId id="310" r:id="rId26"/>
    <p:sldId id="271" r:id="rId27"/>
    <p:sldId id="311" r:id="rId28"/>
    <p:sldId id="314" r:id="rId29"/>
    <p:sldId id="315" r:id="rId30"/>
    <p:sldId id="316" r:id="rId31"/>
    <p:sldId id="272" r:id="rId32"/>
    <p:sldId id="317" r:id="rId33"/>
    <p:sldId id="325" r:id="rId34"/>
    <p:sldId id="352" r:id="rId35"/>
    <p:sldId id="353" r:id="rId36"/>
    <p:sldId id="354" r:id="rId37"/>
    <p:sldId id="326" r:id="rId38"/>
    <p:sldId id="356" r:id="rId39"/>
    <p:sldId id="355" r:id="rId40"/>
    <p:sldId id="365" r:id="rId41"/>
    <p:sldId id="273" r:id="rId42"/>
    <p:sldId id="274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7" r:id="rId51"/>
    <p:sldId id="276" r:id="rId52"/>
    <p:sldId id="277" r:id="rId53"/>
    <p:sldId id="278" r:id="rId54"/>
    <p:sldId id="279" r:id="rId55"/>
    <p:sldId id="280" r:id="rId56"/>
    <p:sldId id="298" r:id="rId57"/>
    <p:sldId id="299" r:id="rId58"/>
    <p:sldId id="282" r:id="rId59"/>
    <p:sldId id="281" r:id="rId60"/>
    <p:sldId id="283" r:id="rId61"/>
    <p:sldId id="300" r:id="rId62"/>
    <p:sldId id="284" r:id="rId63"/>
    <p:sldId id="285" r:id="rId64"/>
    <p:sldId id="286" r:id="rId65"/>
    <p:sldId id="301" r:id="rId66"/>
    <p:sldId id="302" r:id="rId67"/>
    <p:sldId id="288" r:id="rId68"/>
    <p:sldId id="289" r:id="rId69"/>
    <p:sldId id="287" r:id="rId70"/>
    <p:sldId id="303" r:id="rId71"/>
    <p:sldId id="291" r:id="rId72"/>
    <p:sldId id="328" r:id="rId73"/>
    <p:sldId id="329" r:id="rId74"/>
    <p:sldId id="331" r:id="rId75"/>
    <p:sldId id="330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290" r:id="rId88"/>
    <p:sldId id="343" r:id="rId89"/>
    <p:sldId id="344" r:id="rId90"/>
    <p:sldId id="345" r:id="rId91"/>
    <p:sldId id="366" r:id="rId92"/>
    <p:sldId id="367" r:id="rId93"/>
    <p:sldId id="368" r:id="rId94"/>
    <p:sldId id="346" r:id="rId95"/>
    <p:sldId id="347" r:id="rId96"/>
    <p:sldId id="348" r:id="rId97"/>
    <p:sldId id="349" r:id="rId98"/>
    <p:sldId id="350" r:id="rId99"/>
    <p:sldId id="351" r:id="rId100"/>
    <p:sldId id="357" r:id="rId101"/>
    <p:sldId id="358" r:id="rId102"/>
    <p:sldId id="361" r:id="rId103"/>
    <p:sldId id="362" r:id="rId104"/>
    <p:sldId id="363" r:id="rId105"/>
    <p:sldId id="364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8"/>
    <p:restoredTop sz="94734"/>
  </p:normalViewPr>
  <p:slideViewPr>
    <p:cSldViewPr snapToGrid="0" snapToObjects="1">
      <p:cViewPr varScale="1">
        <p:scale>
          <a:sx n="114" d="100"/>
          <a:sy n="114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FAC85-B0E5-734F-9253-58CCBDD8F1CB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BDA9-2C4D-6647-8408-B24C6A84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3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x=</a:t>
            </a:r>
            <a:r>
              <a:rPr lang="en-US" dirty="0" err="1"/>
              <a:t>Acos</a:t>
            </a:r>
            <a:r>
              <a:rPr lang="en-US" dirty="0"/>
              <a:t> (x-</a:t>
            </a:r>
            <a:r>
              <a:rPr lang="en-US" dirty="0" err="1"/>
              <a:t>ct</a:t>
            </a:r>
            <a:r>
              <a:rPr lang="en-US" dirty="0"/>
              <a:t>)   ;   v=dx/</a:t>
            </a:r>
            <a:r>
              <a:rPr lang="en-US" dirty="0" err="1"/>
              <a:t>dt</a:t>
            </a:r>
            <a:r>
              <a:rPr lang="en-US" dirty="0"/>
              <a:t>=</a:t>
            </a:r>
            <a:r>
              <a:rPr lang="en-US" dirty="0" err="1"/>
              <a:t>cA</a:t>
            </a:r>
            <a:r>
              <a:rPr lang="en-US" dirty="0"/>
              <a:t> sin(x-</a:t>
            </a:r>
            <a:r>
              <a:rPr lang="en-US" dirty="0" err="1"/>
              <a:t>ct</a:t>
            </a:r>
            <a:r>
              <a:rPr lang="en-US" dirty="0"/>
              <a:t>)   ;   dv/</a:t>
            </a:r>
            <a:r>
              <a:rPr lang="en-US" dirty="0" err="1"/>
              <a:t>dt</a:t>
            </a:r>
            <a:r>
              <a:rPr lang="en-US" dirty="0"/>
              <a:t> = -c^2A cos(x-</a:t>
            </a:r>
            <a:r>
              <a:rPr lang="en-US" dirty="0" err="1"/>
              <a:t>ct</a:t>
            </a:r>
            <a:r>
              <a:rPr lang="en-US" dirty="0"/>
              <a:t>) =  -c dv/dx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9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 lines - unlimited slopes  ,   Slope at i-2 goes well above the original data on the right edge of the domain. that zone is a maximum.</a:t>
            </a:r>
          </a:p>
          <a:p>
            <a:r>
              <a:rPr lang="en-US" dirty="0"/>
              <a:t>Red lines - limited slopes.   Delta a(i-2)  =  </a:t>
            </a:r>
            <a:r>
              <a:rPr lang="en-US" dirty="0" err="1"/>
              <a:t>minmod</a:t>
            </a:r>
            <a:r>
              <a:rPr lang="en-US" dirty="0"/>
              <a:t> ( a(i-2) - a(i-3)   ,   a(i-1) - a(i-2) )  =  0  (opposite signs).    </a:t>
            </a:r>
          </a:p>
          <a:p>
            <a:r>
              <a:rPr lang="en-US" dirty="0"/>
              <a:t>Delta a(</a:t>
            </a:r>
            <a:r>
              <a:rPr lang="en-US" dirty="0" err="1"/>
              <a:t>i</a:t>
            </a:r>
            <a:r>
              <a:rPr lang="en-US" dirty="0"/>
              <a:t>) = </a:t>
            </a:r>
            <a:r>
              <a:rPr lang="en-US" dirty="0" err="1"/>
              <a:t>minmod</a:t>
            </a:r>
            <a:r>
              <a:rPr lang="en-US" dirty="0"/>
              <a:t> (a(</a:t>
            </a:r>
            <a:r>
              <a:rPr lang="en-US" dirty="0" err="1"/>
              <a:t>i</a:t>
            </a:r>
            <a:r>
              <a:rPr lang="en-US" dirty="0"/>
              <a:t>) - a(i-1)   ,   a(i+1) - a(</a:t>
            </a:r>
            <a:r>
              <a:rPr lang="en-US" dirty="0" err="1"/>
              <a:t>i</a:t>
            </a:r>
            <a:r>
              <a:rPr lang="en-US" dirty="0"/>
              <a:t>)  )  =  a(</a:t>
            </a:r>
            <a:r>
              <a:rPr lang="en-US" dirty="0" err="1"/>
              <a:t>i</a:t>
            </a:r>
            <a:r>
              <a:rPr lang="en-US" dirty="0"/>
              <a:t>) - a(i-1)   ( both slopes are negative, taking the minimal slope)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minmod</a:t>
            </a:r>
            <a:r>
              <a:rPr lang="en-US" dirty="0"/>
              <a:t> is first order accurate. set by the minimal difference between values at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9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minmod</a:t>
            </a:r>
            <a:r>
              <a:rPr lang="en-US" dirty="0"/>
              <a:t> is first order accurate. set by the minimal difference between values at cells.</a:t>
            </a:r>
          </a:p>
          <a:p>
            <a:r>
              <a:rPr lang="en-US" dirty="0"/>
              <a:t>MC is second order accurate . sets the minimal derivative, allows for more refined slopes.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looks really bad! Remember, if we did well, then the solution after one period should look just like the initial conditions!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know that our difference approximations should be more accurate for smaller 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smaller 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 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equivalent to picking a smaller value of CFL. So let’s try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2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still really bad. Let’s try evolving for less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03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shows that something is happening near the discontinuities. Maybe we need more resolution?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9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issue is that the FTCS method is unstable. There are different ways that we can analyze this. We’ll do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truncation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advection equation : \</a:t>
            </a:r>
            <a:r>
              <a:rPr lang="en-US" dirty="0" err="1"/>
              <a:t>pra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2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matrix require preset values for a_0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BDA9-2C4D-6647-8408-B24C6A84DD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E099-6C1A-6B4F-A146-53A629BDF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567CE-1785-F440-9317-A5AA3B51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FC22-43F0-B743-8DB5-1B8FA1FF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57A7D-68FB-EB47-87B5-CBFF19E9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F8B8-FC66-534B-8212-00DB57F1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D44A-F9EE-1F4B-9F6A-18D48134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3D5FE-2C60-AB48-8113-4B6BE1B5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DCD4-50FE-8848-B201-022CAE57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0DEA6-82EF-2544-96A0-05B74070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6526-F5BE-CE45-ADB3-7E013DB6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55B26-1EA9-3646-825B-BA6A55D28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B62DC-1374-8E4E-B5FF-089BECB7C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6C48A-A765-1547-A8A1-FC3754B8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CE752-18FD-094B-B32A-E2CCBD76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F127-75D2-2B46-B869-72E78842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0C0C-7126-4A4E-B1A4-7EEBA228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A873-3005-4545-B70D-1541CA167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68265-02B6-A149-A645-37F9A17B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E0A4D-E2EE-8C47-A4A1-8D9DAA4D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C6C6-4529-D740-9B81-57EE0387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5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7A93-9EF3-B144-8A05-381763CE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38FBE-3B58-914B-9394-BF93EF00B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B0D57-1932-0B40-AEB7-57BE59DD0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987B8-E0CF-AD41-89C6-2F331E46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39DD8-BCD9-A348-A97F-1E160F1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8C2E-FAAB-3043-8AE7-48B67B96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BA96-377E-F84F-AA66-6769D9BA0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D7895-BC73-8442-B399-8F9E7955A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245C2-AFA1-034A-B593-B52A65C2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0E845-7516-074A-9B3A-C3E6B3CB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FB873-459B-934E-B3A7-7174EDBF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5904-0F98-D54C-8832-F715AB88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21491-261B-BA4C-B56F-79F9FCF56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80076-E254-C440-BC28-AEB91CB0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27D0A-6274-AB4F-908E-38296E917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9B206-AC7F-1D41-B12E-14C2CBA53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8535B-D62B-0945-8535-A8C47ABA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28BF7-09B7-824F-BA54-EC8CC78F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D9796-5440-4044-AEF2-76D8D470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7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A299-882D-0047-AB43-3068ECEB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82CAA-66A1-BF4F-816B-A65AD0F0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7A5B9-8383-9D44-8E43-36A021F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87F60-9069-8645-91C5-8B38FF5B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BAFC4-28F8-8642-BF1C-6861CB1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B8C75-74D6-1B4B-A52F-282F1B69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C46FF-F957-B64A-B73E-CBECF1DD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8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919E-EF43-FC45-AA74-66FC1E51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D28D-882D-4E47-B33A-D6B9A3177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F3E73-D7BE-1046-A037-B24814C6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53A55-64CD-0D48-8386-D72DE349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55D10-2149-4C44-BAC0-E9B1F964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AB228-C74D-054C-B97B-44B6D06D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9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4DF7-DD92-F34E-A484-F00BCA0E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ACCE9-B52C-6B45-9695-3814D22BD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DB70B-A939-884D-9ED5-6AEC1707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76143-2CD6-4441-A0F6-378CA5C0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323E6-B171-ED42-A631-DEE9A889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78A-1928-F04C-A5F1-02A1F3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8E884-F3C8-6840-A643-E46B4682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C773-5124-D943-BCF6-70207D1BE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DA86-E82E-DE47-83B8-63A8CDB77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88AF-EA45-5E43-9CEB-AB797D3985A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87AFD-3397-F54F-B378-0B5B8BB0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C92C7-8B36-844D-AC73-E37343607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70FA8-1A01-244F-B944-F16F222D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yer-research-group.github.io/phy604_fall2021.html" TargetMode="External"/><Relationship Id="rId2" Type="http://schemas.openxmlformats.org/officeDocument/2006/relationships/hyperlink" Target="mailto:omerbr@tauex.tau.ac.i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gale.github.io/comp_astro_tutorial/intro.html" TargetMode="External"/><Relationship Id="rId4" Type="http://schemas.openxmlformats.org/officeDocument/2006/relationships/hyperlink" Target="https://zingale.github.io/computational_astrophysics/ODEs/ODEs-conservation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0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ngale.github.io/computational_astrophysics/intro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ngale.github.io/computational_astrophysics/intro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40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480.png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ingale.github.io/comp_astro_tutorial/advection_euler/advection/advec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7" Type="http://schemas.openxmlformats.org/officeDocument/2006/relationships/image" Target="../media/image118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08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2C58-E17E-0845-8BA5-A8918D789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6:</a:t>
            </a:r>
            <a:br>
              <a:rPr lang="en-US" dirty="0"/>
            </a:br>
            <a:r>
              <a:rPr lang="en-US" dirty="0"/>
              <a:t>The advection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D360C-DC7B-0643-B6DA-97C21B7D3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Omer Bromberg</a:t>
            </a:r>
          </a:p>
          <a:p>
            <a:r>
              <a:rPr lang="en-US" dirty="0">
                <a:hlinkClick r:id="rId2"/>
              </a:rPr>
              <a:t>omerbr@tauex.tau.ac.il</a:t>
            </a:r>
            <a:endParaRPr lang="en-US" dirty="0"/>
          </a:p>
          <a:p>
            <a:endParaRPr lang="en-US" dirty="0"/>
          </a:p>
          <a:p>
            <a:r>
              <a:rPr lang="en-US"/>
              <a:t>Winter 2025/6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44CD5-92A2-5548-948A-EA4FA52992E9}"/>
              </a:ext>
            </a:extLst>
          </p:cNvPr>
          <p:cNvSpPr/>
          <p:nvPr/>
        </p:nvSpPr>
        <p:spPr>
          <a:xfrm>
            <a:off x="0" y="6550223"/>
            <a:ext cx="481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Modified from lecture notes by </a:t>
            </a:r>
            <a:r>
              <a:rPr lang="en-US" sz="1400" dirty="0">
                <a:hlinkClick r:id="rId3"/>
              </a:rPr>
              <a:t>Cyrus Dreyer </a:t>
            </a:r>
            <a:r>
              <a:rPr lang="en-US" sz="1400" dirty="0"/>
              <a:t> &amp; </a:t>
            </a:r>
            <a:r>
              <a:rPr lang="en-US" sz="1400" dirty="0">
                <a:hlinkClick r:id="rId4"/>
              </a:rPr>
              <a:t>Michael</a:t>
            </a:r>
            <a:r>
              <a:rPr lang="en-US" sz="1400" dirty="0">
                <a:hlinkClick r:id="rId5"/>
              </a:rPr>
              <a:t> Zingale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242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A949E8-BC18-0E4E-9752-2BC0DE3E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2" y="3298404"/>
            <a:ext cx="10670027" cy="32010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73F64F-F6C9-6F4F-A669-076E13AD31D1}"/>
              </a:ext>
            </a:extLst>
          </p:cNvPr>
          <p:cNvSpPr/>
          <p:nvPr/>
        </p:nvSpPr>
        <p:spPr>
          <a:xfrm>
            <a:off x="3846659" y="5602941"/>
            <a:ext cx="5066433" cy="25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B4E4E-956C-7A4A-882D-3F41A7E3462C}"/>
              </a:ext>
            </a:extLst>
          </p:cNvPr>
          <p:cNvSpPr/>
          <p:nvPr/>
        </p:nvSpPr>
        <p:spPr>
          <a:xfrm>
            <a:off x="5468471" y="6109447"/>
            <a:ext cx="741383" cy="25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Linear advection in finite difference grids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discretize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we divide </a:t>
                </a:r>
                <a:r>
                  <a:rPr lang="en-US" dirty="0"/>
                  <a:t>the domain into a grid.</a:t>
                </a:r>
                <a:endParaRPr lang="en-US" b="0" dirty="0"/>
              </a:p>
              <a:p>
                <a:pPr lvl="1"/>
                <a:r>
                  <a:rPr lang="en-US" dirty="0"/>
                  <a:t>Function value are stored at each point on the grid.</a:t>
                </a:r>
              </a:p>
              <a:p>
                <a:pPr lvl="1"/>
                <a:r>
                  <a:rPr lang="en-US" dirty="0"/>
                  <a:t>Use the notation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32D0C8-720F-5A4B-89D0-1909B41C8767}"/>
                  </a:ext>
                </a:extLst>
              </p:cNvPr>
              <p:cNvSpPr txBox="1"/>
              <p:nvPr/>
            </p:nvSpPr>
            <p:spPr>
              <a:xfrm>
                <a:off x="6113930" y="4517604"/>
                <a:ext cx="5241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32D0C8-720F-5A4B-89D0-1909B41C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930" y="451760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0BE59-FAB9-734D-950B-5EE50A0E714E}"/>
                  </a:ext>
                </a:extLst>
              </p:cNvPr>
              <p:cNvSpPr txBox="1"/>
              <p:nvPr/>
            </p:nvSpPr>
            <p:spPr>
              <a:xfrm>
                <a:off x="6209854" y="5539285"/>
                <a:ext cx="3322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0BE59-FAB9-734D-950B-5EE50A0E7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54" y="5539285"/>
                <a:ext cx="3322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E2753-1B79-444C-9296-BC8F626D634E}"/>
                  </a:ext>
                </a:extLst>
              </p:cNvPr>
              <p:cNvSpPr txBox="1"/>
              <p:nvPr/>
            </p:nvSpPr>
            <p:spPr>
              <a:xfrm>
                <a:off x="7082119" y="5539285"/>
                <a:ext cx="78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E2753-1B79-444C-9296-BC8F626D6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19" y="5539285"/>
                <a:ext cx="78130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45A62-98BE-6640-A906-813A11C31115}"/>
                  </a:ext>
                </a:extLst>
              </p:cNvPr>
              <p:cNvSpPr txBox="1"/>
              <p:nvPr/>
            </p:nvSpPr>
            <p:spPr>
              <a:xfrm>
                <a:off x="8131788" y="5539285"/>
                <a:ext cx="78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45A62-98BE-6640-A906-813A11C31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788" y="5539285"/>
                <a:ext cx="7813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186035-C638-C64C-8BFA-C8E28A19423C}"/>
                  </a:ext>
                </a:extLst>
              </p:cNvPr>
              <p:cNvSpPr txBox="1"/>
              <p:nvPr/>
            </p:nvSpPr>
            <p:spPr>
              <a:xfrm>
                <a:off x="3846659" y="5539285"/>
                <a:ext cx="78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186035-C638-C64C-8BFA-C8E28A19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59" y="5539285"/>
                <a:ext cx="78130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CFF7F-314D-814C-A380-ED3BEE8562FD}"/>
                  </a:ext>
                </a:extLst>
              </p:cNvPr>
              <p:cNvSpPr txBox="1"/>
              <p:nvPr/>
            </p:nvSpPr>
            <p:spPr>
              <a:xfrm>
                <a:off x="4903716" y="5539285"/>
                <a:ext cx="78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CFF7F-314D-814C-A380-ED3BEE856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16" y="5539285"/>
                <a:ext cx="78130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EE962-3675-9740-8600-72E7C5FDE9F6}"/>
                  </a:ext>
                </a:extLst>
              </p:cNvPr>
              <p:cNvSpPr txBox="1"/>
              <p:nvPr/>
            </p:nvSpPr>
            <p:spPr>
              <a:xfrm>
                <a:off x="5554992" y="5984273"/>
                <a:ext cx="538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EE962-3675-9740-8600-72E7C5FD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92" y="5984273"/>
                <a:ext cx="5386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886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081F4-F1A0-3F46-B2FA-078844287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5685" r="6302" b="3630"/>
          <a:stretch/>
        </p:blipFill>
        <p:spPr>
          <a:xfrm>
            <a:off x="2590800" y="79542"/>
            <a:ext cx="6633882" cy="66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84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</p:spPr>
            <p:txBody>
              <a:bodyPr/>
              <a:lstStyle/>
              <a:p>
                <a:r>
                  <a:rPr lang="en-US" dirty="0"/>
                  <a:t>The two-dimensional linear advection equation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before, we will define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a zone by integrating it over the volume: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Integrating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𝑢𝑎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over the volumes 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  <a:blipFill>
                <a:blip r:embed="rId2"/>
                <a:stretch>
                  <a:fillRect l="-1780" t="-2696" b="-3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655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divergence theorem: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  <a:blipFill>
                <a:blip r:embed="rId2"/>
                <a:stretch>
                  <a:fillRect l="-1780" t="-35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659E7C4-C8D8-6A40-A08A-DAC0C486EE07}"/>
              </a:ext>
            </a:extLst>
          </p:cNvPr>
          <p:cNvSpPr/>
          <p:nvPr/>
        </p:nvSpPr>
        <p:spPr>
          <a:xfrm>
            <a:off x="277906" y="3212633"/>
            <a:ext cx="726142" cy="995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D25A9-32F7-0941-9D59-53B777F51CC0}"/>
              </a:ext>
            </a:extLst>
          </p:cNvPr>
          <p:cNvSpPr/>
          <p:nvPr/>
        </p:nvSpPr>
        <p:spPr>
          <a:xfrm>
            <a:off x="1326776" y="3212633"/>
            <a:ext cx="5396753" cy="99508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1EA8C-40A3-6B45-AA63-BC1EAC746D80}"/>
              </a:ext>
            </a:extLst>
          </p:cNvPr>
          <p:cNvSpPr/>
          <p:nvPr/>
        </p:nvSpPr>
        <p:spPr>
          <a:xfrm>
            <a:off x="6750423" y="3212633"/>
            <a:ext cx="5396753" cy="9950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75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Lets define the flux through an interface as the average over the face of that interface in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 err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+1/2,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i="1" dirty="0" err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ΔtΔ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Now, lets integrate over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  <a:blipFill>
                <a:blip r:embed="rId2"/>
                <a:stretch>
                  <a:fillRect l="-624" t="-28375" b="-5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D9BEA0A-13EB-394D-B5B3-B5E9B278975D}"/>
              </a:ext>
            </a:extLst>
          </p:cNvPr>
          <p:cNvSpPr/>
          <p:nvPr/>
        </p:nvSpPr>
        <p:spPr>
          <a:xfrm>
            <a:off x="259977" y="1222468"/>
            <a:ext cx="726142" cy="995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E0E8E-E4E5-CF4D-909A-9F4F99D128A0}"/>
              </a:ext>
            </a:extLst>
          </p:cNvPr>
          <p:cNvSpPr/>
          <p:nvPr/>
        </p:nvSpPr>
        <p:spPr>
          <a:xfrm>
            <a:off x="1308847" y="1222468"/>
            <a:ext cx="5396753" cy="99508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F7519-82CB-5243-95E8-5D5B4719C581}"/>
              </a:ext>
            </a:extLst>
          </p:cNvPr>
          <p:cNvSpPr/>
          <p:nvPr/>
        </p:nvSpPr>
        <p:spPr>
          <a:xfrm>
            <a:off x="6732494" y="1222468"/>
            <a:ext cx="5396753" cy="9950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1030" name="Picture 6" descr="page86image1888764624">
            <a:extLst>
              <a:ext uri="{FF2B5EF4-FFF2-40B4-BE49-F238E27FC236}">
                <a16:creationId xmlns:a16="http://schemas.microsoft.com/office/drawing/2014/main" id="{FA09E5D8-79BC-694B-A48F-AEA52BE7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92075"/>
            <a:ext cx="342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3A3E7A-A2A1-7A47-81AB-36DADCFFD939}"/>
              </a:ext>
            </a:extLst>
          </p:cNvPr>
          <p:cNvSpPr/>
          <p:nvPr/>
        </p:nvSpPr>
        <p:spPr>
          <a:xfrm>
            <a:off x="161365" y="5462775"/>
            <a:ext cx="1443318" cy="525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9675CD-3D46-834F-A348-8CFAC9E33FEA}"/>
              </a:ext>
            </a:extLst>
          </p:cNvPr>
          <p:cNvSpPr/>
          <p:nvPr/>
        </p:nvSpPr>
        <p:spPr>
          <a:xfrm>
            <a:off x="1797421" y="5844988"/>
            <a:ext cx="5177119" cy="8606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6FE31-4934-1840-9D6F-BF4C8334F3F8}"/>
              </a:ext>
            </a:extLst>
          </p:cNvPr>
          <p:cNvSpPr/>
          <p:nvPr/>
        </p:nvSpPr>
        <p:spPr>
          <a:xfrm>
            <a:off x="7010401" y="5844988"/>
            <a:ext cx="5181600" cy="8606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710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𝑢𝑎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i="1" dirty="0" err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If we now define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 err="1">
                                          <a:latin typeface="Cambria Math" panose="02040503050406030204" pitchFamily="18" charset="0"/>
                                        </a:rPr>
                                        <m:t>𝑢𝑎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den>
                                  </m:f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≃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𝑢𝑎</m:t>
                              </m:r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We get the 2D advection equation: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𝑢𝑎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2 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𝑢𝑎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page86image1888764624">
            <a:extLst>
              <a:ext uri="{FF2B5EF4-FFF2-40B4-BE49-F238E27FC236}">
                <a16:creationId xmlns:a16="http://schemas.microsoft.com/office/drawing/2014/main" id="{FA09E5D8-79BC-694B-A48F-AEA52BE7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92075"/>
            <a:ext cx="342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3A3E7A-A2A1-7A47-81AB-36DADCFFD939}"/>
              </a:ext>
            </a:extLst>
          </p:cNvPr>
          <p:cNvSpPr/>
          <p:nvPr/>
        </p:nvSpPr>
        <p:spPr>
          <a:xfrm>
            <a:off x="92075" y="1325569"/>
            <a:ext cx="1539501" cy="525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9675CD-3D46-834F-A348-8CFAC9E33FEA}"/>
              </a:ext>
            </a:extLst>
          </p:cNvPr>
          <p:cNvSpPr/>
          <p:nvPr/>
        </p:nvSpPr>
        <p:spPr>
          <a:xfrm>
            <a:off x="1797421" y="1712264"/>
            <a:ext cx="5177119" cy="8606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6FE31-4934-1840-9D6F-BF4C8334F3F8}"/>
              </a:ext>
            </a:extLst>
          </p:cNvPr>
          <p:cNvSpPr/>
          <p:nvPr/>
        </p:nvSpPr>
        <p:spPr>
          <a:xfrm>
            <a:off x="7010401" y="1712264"/>
            <a:ext cx="5181600" cy="8606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13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𝑢𝑎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2 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𝑢𝑎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24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For the advection problem,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constant, we need to find the interface states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alone. </a:t>
                </a:r>
              </a:p>
              <a:p>
                <a:r>
                  <a:rPr lang="en-US" dirty="0"/>
                  <a:t>We’ll talk more next time.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75" y="1325563"/>
                <a:ext cx="12189571" cy="5532437"/>
              </a:xfrm>
              <a:blipFill>
                <a:blip r:embed="rId2"/>
                <a:stretch>
                  <a:fillRect l="-728" t="-5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page86image1888764624">
            <a:extLst>
              <a:ext uri="{FF2B5EF4-FFF2-40B4-BE49-F238E27FC236}">
                <a16:creationId xmlns:a16="http://schemas.microsoft.com/office/drawing/2014/main" id="{FA09E5D8-79BC-694B-A48F-AEA52BE7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92075"/>
            <a:ext cx="342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The FTCS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Stands for Forward-Time Centered Space - FTCS</a:t>
                </a:r>
              </a:p>
              <a:p>
                <a:r>
                  <a:rPr lang="en-US" dirty="0"/>
                  <a:t>Expressing time derivative with first order forward difference.</a:t>
                </a:r>
              </a:p>
              <a:p>
                <a:r>
                  <a:rPr lang="en-US" dirty="0"/>
                  <a:t>The spatial derivative is expressed as a centered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Courant-Friedrichs–Lewy, or </a:t>
                </a:r>
                <a:r>
                  <a:rPr lang="en-US" dirty="0">
                    <a:solidFill>
                      <a:srgbClr val="FF0000"/>
                    </a:solidFill>
                  </a:rPr>
                  <a:t>CFL number: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 measures the fraction of a zone crossed per timestep.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23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07AFDD-51FA-A443-B86A-272A731DD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878791"/>
            <a:ext cx="9525000" cy="2857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39F4E5-461D-8E44-98BC-4C321129B571}"/>
              </a:ext>
            </a:extLst>
          </p:cNvPr>
          <p:cNvSpPr/>
          <p:nvPr/>
        </p:nvSpPr>
        <p:spPr>
          <a:xfrm>
            <a:off x="1586753" y="4993341"/>
            <a:ext cx="9018494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AEEB23-347B-7642-A99F-AC7719F413C3}"/>
              </a:ext>
            </a:extLst>
          </p:cNvPr>
          <p:cNvSpPr/>
          <p:nvPr/>
        </p:nvSpPr>
        <p:spPr>
          <a:xfrm>
            <a:off x="5378824" y="5398733"/>
            <a:ext cx="618564" cy="2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Boundary conditions and ghost cells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824882" cy="5532437"/>
              </a:xfrm>
            </p:spPr>
            <p:txBody>
              <a:bodyPr/>
              <a:lstStyle/>
              <a:p>
                <a:r>
                  <a:rPr lang="en-US" dirty="0"/>
                  <a:t>Suppose the grid has 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 points, numbered 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…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update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need information from zone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outside the domain</a:t>
                </a:r>
              </a:p>
              <a:p>
                <a:r>
                  <a:rPr lang="en-US" dirty="0"/>
                  <a:t>We therefore extend the domain past the boundary, with </a:t>
                </a:r>
                <a:r>
                  <a:rPr lang="en-US" i="1" dirty="0">
                    <a:solidFill>
                      <a:srgbClr val="FF0000"/>
                    </a:solidFill>
                  </a:rPr>
                  <a:t>ghost points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ghost points are used to implement boundary conditions.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824882" cy="5532437"/>
              </a:xfrm>
              <a:blipFill>
                <a:blip r:embed="rId3"/>
                <a:stretch>
                  <a:fillRect l="-938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471FE1-4DA5-A646-B86F-068F70C520E6}"/>
                  </a:ext>
                </a:extLst>
              </p:cNvPr>
              <p:cNvSpPr txBox="1"/>
              <p:nvPr/>
            </p:nvSpPr>
            <p:spPr>
              <a:xfrm>
                <a:off x="5876654" y="3154969"/>
                <a:ext cx="5241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471FE1-4DA5-A646-B86F-068F70C5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54" y="3154969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647E44B-817D-A54F-927F-BE5D83824F8C}"/>
              </a:ext>
            </a:extLst>
          </p:cNvPr>
          <p:cNvGrpSpPr/>
          <p:nvPr/>
        </p:nvGrpSpPr>
        <p:grpSpPr>
          <a:xfrm>
            <a:off x="1631043" y="4902792"/>
            <a:ext cx="8892923" cy="743424"/>
            <a:chOff x="1631043" y="4902792"/>
            <a:chExt cx="8892923" cy="743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32B966-6EFC-2040-A6A5-61983F863AD0}"/>
                    </a:ext>
                  </a:extLst>
                </p:cNvPr>
                <p:cNvSpPr txBox="1"/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32B966-6EFC-2040-A6A5-61983F863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4DE100A-9310-694B-8C95-2B0D150B0F5B}"/>
                    </a:ext>
                  </a:extLst>
                </p:cNvPr>
                <p:cNvSpPr txBox="1"/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4DE100A-9310-694B-8C95-2B0D150B0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FCC77D-0384-E84B-8C41-E7E811F78632}"/>
                    </a:ext>
                  </a:extLst>
                </p:cNvPr>
                <p:cNvSpPr txBox="1"/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FCC77D-0384-E84B-8C41-E7E811F78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757C8-9AA8-E741-83A5-408BF85346FD}"/>
                    </a:ext>
                  </a:extLst>
                </p:cNvPr>
                <p:cNvSpPr txBox="1"/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757C8-9AA8-E741-83A5-408BF8534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EF2661-51F1-BA49-903C-68D76CB6B4E9}"/>
                    </a:ext>
                  </a:extLst>
                </p:cNvPr>
                <p:cNvSpPr txBox="1"/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EF2661-51F1-BA49-903C-68D76CB6B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58779C-EF38-BB4B-A427-08739F187C09}"/>
                    </a:ext>
                  </a:extLst>
                </p:cNvPr>
                <p:cNvSpPr txBox="1"/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58779C-EF38-BB4B-A427-08739F187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6B89BE-96FB-2F44-A296-0B196C0CC523}"/>
                    </a:ext>
                  </a:extLst>
                </p:cNvPr>
                <p:cNvSpPr txBox="1"/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6B89BE-96FB-2F44-A296-0B196C0CC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211506E-2EE3-4B48-92E6-173E2953DEB6}"/>
                    </a:ext>
                  </a:extLst>
                </p:cNvPr>
                <p:cNvSpPr txBox="1"/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211506E-2EE3-4B48-92E6-173E2953D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7F26B0-2E26-2443-AF6B-53B2CE3AA71B}"/>
                    </a:ext>
                  </a:extLst>
                </p:cNvPr>
                <p:cNvSpPr txBox="1"/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7F26B0-2E26-2443-AF6B-53B2CE3AA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E70EB9-6E08-BB45-B464-C990465A74F1}"/>
                    </a:ext>
                  </a:extLst>
                </p:cNvPr>
                <p:cNvSpPr txBox="1"/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E70EB9-6E08-BB45-B464-C990465A7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185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Boundary conditions and ghost cells -periodic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4280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The advection equation preserves any initial function and just moves it to the right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 at a velocity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If we use </a:t>
                </a:r>
                <a:r>
                  <a:rPr lang="en-US" dirty="0">
                    <a:solidFill>
                      <a:srgbClr val="FF0000"/>
                    </a:solidFill>
                  </a:rPr>
                  <a:t>periodic boundary conditions </a:t>
                </a:r>
                <a:r>
                  <a:rPr lang="en-US" dirty="0"/>
                  <a:t>on a domain [0,1] and </a:t>
                </a:r>
                <a:r>
                  <a:rPr lang="en-US" dirty="0" err="1"/>
                  <a:t>advect</a:t>
                </a:r>
                <a:r>
                  <a:rPr lang="en-US" dirty="0"/>
                  <a:t> for a time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we should get back exactly what we started with.</a:t>
                </a:r>
              </a:p>
              <a:p>
                <a:r>
                  <a:rPr lang="en-US" dirty="0"/>
                  <a:t>In periodic boundary conditions 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therefore set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4280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6B5A39-4BE5-EF4B-AB0B-9437C837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000499"/>
            <a:ext cx="9525000" cy="28575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747EF6-6614-0642-B8F7-C7A426474B3B}"/>
              </a:ext>
            </a:extLst>
          </p:cNvPr>
          <p:cNvSpPr/>
          <p:nvPr/>
        </p:nvSpPr>
        <p:spPr>
          <a:xfrm>
            <a:off x="3505200" y="5504329"/>
            <a:ext cx="125506" cy="125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7FFF9A-1C64-464A-A2EF-E2129912108A}"/>
              </a:ext>
            </a:extLst>
          </p:cNvPr>
          <p:cNvSpPr/>
          <p:nvPr/>
        </p:nvSpPr>
        <p:spPr>
          <a:xfrm>
            <a:off x="10219763" y="5504329"/>
            <a:ext cx="125506" cy="125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92153C-477C-B948-AE79-59CE5F5236C8}"/>
              </a:ext>
            </a:extLst>
          </p:cNvPr>
          <p:cNvSpPr/>
          <p:nvPr/>
        </p:nvSpPr>
        <p:spPr>
          <a:xfrm>
            <a:off x="8546726" y="5214096"/>
            <a:ext cx="125506" cy="1255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F1A4E-6E00-BD47-864B-429A6EDAD483}"/>
              </a:ext>
            </a:extLst>
          </p:cNvPr>
          <p:cNvSpPr/>
          <p:nvPr/>
        </p:nvSpPr>
        <p:spPr>
          <a:xfrm>
            <a:off x="1814232" y="5214096"/>
            <a:ext cx="125506" cy="1255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8F711-F6DE-B849-8C2A-6B2382CB71F9}"/>
              </a:ext>
            </a:extLst>
          </p:cNvPr>
          <p:cNvSpPr/>
          <p:nvPr/>
        </p:nvSpPr>
        <p:spPr>
          <a:xfrm>
            <a:off x="2683808" y="5147980"/>
            <a:ext cx="125506" cy="12550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158BE6-D7BB-584C-80A3-92E7B7E238F4}"/>
              </a:ext>
            </a:extLst>
          </p:cNvPr>
          <p:cNvSpPr/>
          <p:nvPr/>
        </p:nvSpPr>
        <p:spPr>
          <a:xfrm>
            <a:off x="9416302" y="5147980"/>
            <a:ext cx="125506" cy="12550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1C6273-9CBE-9E4F-97B1-46C10DF518F0}"/>
              </a:ext>
            </a:extLst>
          </p:cNvPr>
          <p:cNvSpPr/>
          <p:nvPr/>
        </p:nvSpPr>
        <p:spPr>
          <a:xfrm>
            <a:off x="1559859" y="6078070"/>
            <a:ext cx="9018494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AECAB-3865-F94D-AB99-29E809BB09B6}"/>
              </a:ext>
            </a:extLst>
          </p:cNvPr>
          <p:cNvSpPr/>
          <p:nvPr/>
        </p:nvSpPr>
        <p:spPr>
          <a:xfrm>
            <a:off x="5351930" y="6483462"/>
            <a:ext cx="618564" cy="2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DB0328-0BD5-C946-BEFA-CFBC11177AA3}"/>
              </a:ext>
            </a:extLst>
          </p:cNvPr>
          <p:cNvGrpSpPr/>
          <p:nvPr/>
        </p:nvGrpSpPr>
        <p:grpSpPr>
          <a:xfrm>
            <a:off x="1622644" y="6020815"/>
            <a:ext cx="8892923" cy="743424"/>
            <a:chOff x="1631043" y="4902792"/>
            <a:chExt cx="8892923" cy="743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CA8ABD-16C5-9A46-8244-E57CCCC10B62}"/>
                    </a:ext>
                  </a:extLst>
                </p:cNvPr>
                <p:cNvSpPr txBox="1"/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CA8ABD-16C5-9A46-8244-E57CCCC10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6C8DE9-E8F5-9541-92D8-6B98421CF710}"/>
                    </a:ext>
                  </a:extLst>
                </p:cNvPr>
                <p:cNvSpPr txBox="1"/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6C8DE9-E8F5-9541-92D8-6B98421CF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91C1FF-365B-8446-B6FD-656EAA25C9A4}"/>
                    </a:ext>
                  </a:extLst>
                </p:cNvPr>
                <p:cNvSpPr txBox="1"/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91C1FF-365B-8446-B6FD-656EAA25C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42CB84-2937-8C45-A589-9E4487ACD09E}"/>
                    </a:ext>
                  </a:extLst>
                </p:cNvPr>
                <p:cNvSpPr txBox="1"/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42CB84-2937-8C45-A589-9E4487ACD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5179D45-3BAE-9A4D-A279-10DED34945AB}"/>
                    </a:ext>
                  </a:extLst>
                </p:cNvPr>
                <p:cNvSpPr txBox="1"/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5179D45-3BAE-9A4D-A279-10DED349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FA7C530-5E92-F743-94A8-58FB43EE3691}"/>
                    </a:ext>
                  </a:extLst>
                </p:cNvPr>
                <p:cNvSpPr txBox="1"/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FA7C530-5E92-F743-94A8-58FB43EE3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0F8758-B73D-CC42-A224-BA906B5D2B10}"/>
                    </a:ext>
                  </a:extLst>
                </p:cNvPr>
                <p:cNvSpPr txBox="1"/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0F8758-B73D-CC42-A224-BA906B5D2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89BFE9A-67A7-704B-ADA5-BB5165F32EAE}"/>
                    </a:ext>
                  </a:extLst>
                </p:cNvPr>
                <p:cNvSpPr txBox="1"/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89BFE9A-67A7-704B-ADA5-BB5165F32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4668A0-C88B-1E4A-A8FC-C43875922FD4}"/>
                    </a:ext>
                  </a:extLst>
                </p:cNvPr>
                <p:cNvSpPr txBox="1"/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4668A0-C88B-1E4A-A8FC-C43875922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6AB26E-1F95-5A4E-8F9D-DD6A8987476E}"/>
                    </a:ext>
                  </a:extLst>
                </p:cNvPr>
                <p:cNvSpPr txBox="1"/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6AB26E-1F95-5A4E-8F9D-DD6A89874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F85296-819B-CB4E-B58D-046EB8018751}"/>
                  </a:ext>
                </a:extLst>
              </p:cNvPr>
              <p:cNvSpPr txBox="1"/>
              <p:nvPr/>
            </p:nvSpPr>
            <p:spPr>
              <a:xfrm>
                <a:off x="5887629" y="4320540"/>
                <a:ext cx="5241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F85296-819B-CB4E-B58D-046EB801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29" y="4320540"/>
                <a:ext cx="52411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40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Boundary conditions and ghost cells - outflow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4280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If we want stuff not to return to the computational domain we can use </a:t>
                </a:r>
                <a:r>
                  <a:rPr lang="en-US" dirty="0">
                    <a:solidFill>
                      <a:srgbClr val="FF0000"/>
                    </a:solidFill>
                  </a:rPr>
                  <a:t>outflow BC</a:t>
                </a:r>
              </a:p>
              <a:p>
                <a:r>
                  <a:rPr lang="en-US" dirty="0"/>
                  <a:t>Here we want the flow to continue flowing out.</a:t>
                </a:r>
              </a:p>
              <a:p>
                <a:r>
                  <a:rPr lang="en-US" dirty="0"/>
                  <a:t>We therefore set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4280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6B5A39-4BE5-EF4B-AB0B-9437C8374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000499"/>
            <a:ext cx="9525000" cy="28575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747EF6-6614-0642-B8F7-C7A426474B3B}"/>
              </a:ext>
            </a:extLst>
          </p:cNvPr>
          <p:cNvSpPr/>
          <p:nvPr/>
        </p:nvSpPr>
        <p:spPr>
          <a:xfrm>
            <a:off x="9407338" y="5157549"/>
            <a:ext cx="125506" cy="125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7FFF9A-1C64-464A-A2EF-E2129912108A}"/>
              </a:ext>
            </a:extLst>
          </p:cNvPr>
          <p:cNvSpPr/>
          <p:nvPr/>
        </p:nvSpPr>
        <p:spPr>
          <a:xfrm>
            <a:off x="10203515" y="5157549"/>
            <a:ext cx="125506" cy="125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F1A4E-6E00-BD47-864B-429A6EDAD483}"/>
              </a:ext>
            </a:extLst>
          </p:cNvPr>
          <p:cNvSpPr/>
          <p:nvPr/>
        </p:nvSpPr>
        <p:spPr>
          <a:xfrm>
            <a:off x="1815913" y="5147980"/>
            <a:ext cx="125506" cy="1255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CEF801-C900-FD4B-9A61-F558EF55CB44}"/>
              </a:ext>
            </a:extLst>
          </p:cNvPr>
          <p:cNvSpPr/>
          <p:nvPr/>
        </p:nvSpPr>
        <p:spPr>
          <a:xfrm>
            <a:off x="2674843" y="5147980"/>
            <a:ext cx="125506" cy="1255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84DE57-62AC-6047-8500-94D12FBCA882}"/>
              </a:ext>
            </a:extLst>
          </p:cNvPr>
          <p:cNvSpPr/>
          <p:nvPr/>
        </p:nvSpPr>
        <p:spPr>
          <a:xfrm>
            <a:off x="1595718" y="6087035"/>
            <a:ext cx="9018494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338CF-73C7-C640-8246-A26D85FEA039}"/>
              </a:ext>
            </a:extLst>
          </p:cNvPr>
          <p:cNvSpPr/>
          <p:nvPr/>
        </p:nvSpPr>
        <p:spPr>
          <a:xfrm>
            <a:off x="5387789" y="6492427"/>
            <a:ext cx="618564" cy="2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04A654-188D-A74C-A1A6-F80FD2129D7C}"/>
              </a:ext>
            </a:extLst>
          </p:cNvPr>
          <p:cNvGrpSpPr/>
          <p:nvPr/>
        </p:nvGrpSpPr>
        <p:grpSpPr>
          <a:xfrm>
            <a:off x="1622644" y="6020815"/>
            <a:ext cx="8892923" cy="743424"/>
            <a:chOff x="1631043" y="4902792"/>
            <a:chExt cx="8892923" cy="743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1F9E23-0CE7-2C44-9383-EC05A6AD1559}"/>
                    </a:ext>
                  </a:extLst>
                </p:cNvPr>
                <p:cNvSpPr txBox="1"/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1F9E23-0CE7-2C44-9383-EC05A6AD1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531" y="4907552"/>
                  <a:ext cx="3186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9B1D6-9E32-9743-BD40-E413B2914A8E}"/>
                    </a:ext>
                  </a:extLst>
                </p:cNvPr>
                <p:cNvSpPr txBox="1"/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9B1D6-9E32-9743-BD40-E413B2914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959" y="4907552"/>
                  <a:ext cx="7225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9D3026-6CFA-DE4D-B253-7FD023F90C1F}"/>
                    </a:ext>
                  </a:extLst>
                </p:cNvPr>
                <p:cNvSpPr txBox="1"/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9D3026-6CFA-DE4D-B253-7FD023F90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7" y="4902792"/>
                  <a:ext cx="8154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AE536E-C0F6-C74D-B1B9-8CFCD5153C2A}"/>
                    </a:ext>
                  </a:extLst>
                </p:cNvPr>
                <p:cNvSpPr txBox="1"/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AE536E-C0F6-C74D-B1B9-8CFCD515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25" y="4902792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6B4D82-3BC9-6141-9D83-7F0D7CE4CC62}"/>
                    </a:ext>
                  </a:extLst>
                </p:cNvPr>
                <p:cNvSpPr txBox="1"/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6B4D82-3BC9-6141-9D83-7F0D7CE4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858" y="4902792"/>
                  <a:ext cx="72257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83345D-9C53-7A42-853A-878C62D713AE}"/>
                    </a:ext>
                  </a:extLst>
                </p:cNvPr>
                <p:cNvSpPr txBox="1"/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83345D-9C53-7A42-853A-878C62D71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8769" y="5276884"/>
                  <a:ext cx="50584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53E354-4B32-AB42-81EB-CF90310ABC3A}"/>
                    </a:ext>
                  </a:extLst>
                </p:cNvPr>
                <p:cNvSpPr txBox="1"/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53E354-4B32-AB42-81EB-CF90310AB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629" y="4902792"/>
                  <a:ext cx="8154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3AA423C-677B-2A49-A078-B3E22F3E2B15}"/>
                    </a:ext>
                  </a:extLst>
                </p:cNvPr>
                <p:cNvSpPr txBox="1"/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3AA423C-677B-2A49-A078-B3E22F3E2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443" y="4902792"/>
                  <a:ext cx="41152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82BEC1-B160-3844-AA7D-79A1F36C7268}"/>
                    </a:ext>
                  </a:extLst>
                </p:cNvPr>
                <p:cNvSpPr txBox="1"/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82BEC1-B160-3844-AA7D-79A1F36C7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313" y="4902792"/>
                  <a:ext cx="3658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5FFF485-1350-4A43-A067-944CB00237A8}"/>
                    </a:ext>
                  </a:extLst>
                </p:cNvPr>
                <p:cNvSpPr txBox="1"/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5FFF485-1350-4A43-A067-944CB0023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043" y="4902792"/>
                  <a:ext cx="5389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368A92-92CD-FA46-AF2F-4D10E54B8BD7}"/>
                  </a:ext>
                </a:extLst>
              </p:cNvPr>
              <p:cNvSpPr txBox="1"/>
              <p:nvPr/>
            </p:nvSpPr>
            <p:spPr>
              <a:xfrm>
                <a:off x="5887629" y="4320540"/>
                <a:ext cx="5241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368A92-92CD-FA46-AF2F-4D10E54B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29" y="4320540"/>
                <a:ext cx="5241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15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</a:t>
                </a:r>
                <a:r>
                  <a:rPr lang="en-US" dirty="0" err="1"/>
                  <a:t>advect</a:t>
                </a:r>
                <a:r>
                  <a:rPr lang="en-US" dirty="0"/>
                  <a:t> an initial step function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09E3B-FBD3-694A-8657-6A1A4116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58" y="2366682"/>
            <a:ext cx="6701330" cy="4491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09EAE-9BA2-3249-887B-AF02235196EA}"/>
              </a:ext>
            </a:extLst>
          </p:cNvPr>
          <p:cNvSpPr txBox="1"/>
          <p:nvPr/>
        </p:nvSpPr>
        <p:spPr>
          <a:xfrm>
            <a:off x="-36225" y="6550223"/>
            <a:ext cx="3053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1400" dirty="0">
                <a:hlinkClick r:id="rId4"/>
              </a:rPr>
              <a:t>Simulation source: M.Z. course AST390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686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divide the grid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dirty="0"/>
                  <a:t> cells, and take a CFL=0.5. </a:t>
                </a:r>
              </a:p>
              <a:p>
                <a:r>
                  <a:rPr lang="en-US" dirty="0"/>
                  <a:t>After a single period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09E3B-FBD3-694A-8657-6A1A4116E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58" y="2366682"/>
            <a:ext cx="6701330" cy="4491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C5450-8B68-5845-9F1B-610384E8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123" y="2366682"/>
            <a:ext cx="7062696" cy="43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3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decrease the CFL,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dirty="0"/>
                  <a:t>, CFL=0.1. </a:t>
                </a:r>
              </a:p>
              <a:p>
                <a:r>
                  <a:rPr lang="en-US" dirty="0"/>
                  <a:t>After a single  period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369C70-B44C-2D41-A317-7DA8AAEC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682" y="2366680"/>
            <a:ext cx="6506031" cy="4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evolve for less time, N=64, CFL=0.1,. 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369C70-B44C-2D41-A317-7DA8AAEC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7" y="2366680"/>
            <a:ext cx="6506031" cy="438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C2880-9A99-654E-94E5-DDF354B84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946" y="2366679"/>
            <a:ext cx="6784366" cy="43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increase the resolution, N=256, CFL=0.1,. 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369C70-B44C-2D41-A317-7DA8AAEC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7" y="2366680"/>
            <a:ext cx="6506031" cy="438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C2880-9A99-654E-94E5-DDF354B84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946" y="2366679"/>
            <a:ext cx="6784366" cy="4383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4A1F4-5107-E848-8634-B9F95C891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192" y="2366677"/>
            <a:ext cx="6784367" cy="43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0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Partial differential equations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/>
              <a:t>Ordinary differential equations (ODE) – 1D solutions</a:t>
            </a:r>
          </a:p>
          <a:p>
            <a:r>
              <a:rPr lang="en-US" dirty="0"/>
              <a:t>Partial differential equations (PDE) – </a:t>
            </a:r>
            <a:r>
              <a:rPr lang="en-US" dirty="0" err="1"/>
              <a:t>nD</a:t>
            </a:r>
            <a:r>
              <a:rPr lang="en-US" dirty="0"/>
              <a:t> solutions.</a:t>
            </a:r>
          </a:p>
          <a:p>
            <a:r>
              <a:rPr lang="en-US" dirty="0"/>
              <a:t>Much of the physics is involves in solving PDE equations</a:t>
            </a:r>
          </a:p>
          <a:p>
            <a:pPr lvl="1"/>
            <a:r>
              <a:rPr lang="en-US" dirty="0"/>
              <a:t>Schrodinger equation in Quantum mechanics</a:t>
            </a:r>
          </a:p>
          <a:p>
            <a:pPr lvl="1"/>
            <a:r>
              <a:rPr lang="en-US" dirty="0"/>
              <a:t>Maxwell’s equations in electricity and magnetism</a:t>
            </a:r>
          </a:p>
          <a:p>
            <a:pPr lvl="1"/>
            <a:r>
              <a:rPr lang="en-US" dirty="0"/>
              <a:t>Wave equation in optics and acoustics</a:t>
            </a:r>
          </a:p>
          <a:p>
            <a:pPr lvl="1"/>
            <a:r>
              <a:rPr lang="en-US" dirty="0"/>
              <a:t>Advection equations</a:t>
            </a:r>
          </a:p>
          <a:p>
            <a:pPr lvl="1"/>
            <a:r>
              <a:rPr lang="en-US" dirty="0"/>
              <a:t>Hydrodynamic and magneto-hydrodynamic equations.</a:t>
            </a:r>
          </a:p>
          <a:p>
            <a:r>
              <a:rPr lang="en-US" dirty="0"/>
              <a:t>For ODEs we developed general methods to solve a variety of problems, e.g. 4’th order Runge-</a:t>
            </a:r>
            <a:r>
              <a:rPr lang="en-US" dirty="0" err="1"/>
              <a:t>Kutta</a:t>
            </a:r>
            <a:r>
              <a:rPr lang="en-US" dirty="0"/>
              <a:t>, leapfrog.</a:t>
            </a:r>
          </a:p>
          <a:p>
            <a:r>
              <a:rPr lang="en-US" dirty="0"/>
              <a:t>For PDEs, we first need to classify the type of equation involved, and then choose what method to use.</a:t>
            </a:r>
          </a:p>
        </p:txBody>
      </p:sp>
    </p:spTree>
    <p:extLst>
      <p:ext uri="{BB962C8B-B14F-4D97-AF65-F5344CB8AC3E}">
        <p14:creationId xmlns:p14="http://schemas.microsoft.com/office/powerpoint/2010/main" val="194295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EEB5553A-ED14-8A40-9EB1-A54EC1C88E45}"/>
              </a:ext>
            </a:extLst>
          </p:cNvPr>
          <p:cNvSpPr/>
          <p:nvPr/>
        </p:nvSpPr>
        <p:spPr>
          <a:xfrm>
            <a:off x="6382871" y="4043081"/>
            <a:ext cx="1353670" cy="1882589"/>
          </a:xfrm>
          <a:prstGeom prst="arc">
            <a:avLst>
              <a:gd name="adj1" fmla="val 16200000"/>
              <a:gd name="adj2" fmla="val 1132826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CD5D0-284F-DA44-A69A-9D707A3B363F}"/>
              </a:ext>
            </a:extLst>
          </p:cNvPr>
          <p:cNvSpPr/>
          <p:nvPr/>
        </p:nvSpPr>
        <p:spPr>
          <a:xfrm>
            <a:off x="6911788" y="5208494"/>
            <a:ext cx="1030941" cy="6813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13C60-9842-9E4B-BC65-499399268A34}"/>
              </a:ext>
            </a:extLst>
          </p:cNvPr>
          <p:cNvSpPr/>
          <p:nvPr/>
        </p:nvSpPr>
        <p:spPr>
          <a:xfrm>
            <a:off x="6544236" y="3550024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145C187-D25D-D240-B22D-FCEDDAE47A6B}"/>
              </a:ext>
            </a:extLst>
          </p:cNvPr>
          <p:cNvSpPr/>
          <p:nvPr/>
        </p:nvSpPr>
        <p:spPr>
          <a:xfrm>
            <a:off x="8628530" y="3890683"/>
            <a:ext cx="1322294" cy="2474258"/>
          </a:xfrm>
          <a:prstGeom prst="arc">
            <a:avLst>
              <a:gd name="adj1" fmla="val 16200000"/>
              <a:gd name="adj2" fmla="val 5324524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01CCD-AFB2-684B-93B7-2E29C03128B7}"/>
              </a:ext>
            </a:extLst>
          </p:cNvPr>
          <p:cNvSpPr/>
          <p:nvPr/>
        </p:nvSpPr>
        <p:spPr>
          <a:xfrm>
            <a:off x="4114800" y="5916707"/>
            <a:ext cx="5174877" cy="8157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A9ACEE-46F0-1A46-B1EA-0F9EF6B1CA36}"/>
              </a:ext>
            </a:extLst>
          </p:cNvPr>
          <p:cNvSpPr/>
          <p:nvPr/>
        </p:nvSpPr>
        <p:spPr>
          <a:xfrm>
            <a:off x="89647" y="2187388"/>
            <a:ext cx="11170024" cy="4670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9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ACD5D0-284F-DA44-A69A-9D707A3B363F}"/>
              </a:ext>
            </a:extLst>
          </p:cNvPr>
          <p:cNvSpPr/>
          <p:nvPr/>
        </p:nvSpPr>
        <p:spPr>
          <a:xfrm>
            <a:off x="6911788" y="5208494"/>
            <a:ext cx="1030941" cy="6813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01CCD-AFB2-684B-93B7-2E29C03128B7}"/>
              </a:ext>
            </a:extLst>
          </p:cNvPr>
          <p:cNvSpPr/>
          <p:nvPr/>
        </p:nvSpPr>
        <p:spPr>
          <a:xfrm>
            <a:off x="4114800" y="5916707"/>
            <a:ext cx="5174877" cy="8157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F804A-8CE2-9341-9043-EC5DFFFC2B11}"/>
              </a:ext>
            </a:extLst>
          </p:cNvPr>
          <p:cNvSpPr/>
          <p:nvPr/>
        </p:nvSpPr>
        <p:spPr>
          <a:xfrm>
            <a:off x="89647" y="4258235"/>
            <a:ext cx="11170024" cy="259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34F48-A867-2E49-A455-4B3D5B330A0E}"/>
              </a:ext>
            </a:extLst>
          </p:cNvPr>
          <p:cNvSpPr/>
          <p:nvPr/>
        </p:nvSpPr>
        <p:spPr>
          <a:xfrm>
            <a:off x="3854823" y="1452282"/>
            <a:ext cx="815789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C38CA-AE8B-D948-AB04-51E36B1F532B}"/>
              </a:ext>
            </a:extLst>
          </p:cNvPr>
          <p:cNvSpPr/>
          <p:nvPr/>
        </p:nvSpPr>
        <p:spPr>
          <a:xfrm>
            <a:off x="6212541" y="1452282"/>
            <a:ext cx="806825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2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A82CB3-7D13-1748-BFAD-A59ADAEA1078}"/>
              </a:ext>
            </a:extLst>
          </p:cNvPr>
          <p:cNvSpPr/>
          <p:nvPr/>
        </p:nvSpPr>
        <p:spPr>
          <a:xfrm>
            <a:off x="6212541" y="1452282"/>
            <a:ext cx="806825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97686-7B5F-CB48-8AAA-2E5403D1B5CF}"/>
              </a:ext>
            </a:extLst>
          </p:cNvPr>
          <p:cNvSpPr/>
          <p:nvPr/>
        </p:nvSpPr>
        <p:spPr>
          <a:xfrm>
            <a:off x="3854823" y="1452282"/>
            <a:ext cx="815789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66D21-51F1-1F42-A7B8-926CA3C2CA5C}"/>
              </a:ext>
            </a:extLst>
          </p:cNvPr>
          <p:cNvSpPr/>
          <p:nvPr/>
        </p:nvSpPr>
        <p:spPr>
          <a:xfrm>
            <a:off x="6544236" y="3550024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8B61A-62B4-E746-95D8-9C2C27454EBC}"/>
              </a:ext>
            </a:extLst>
          </p:cNvPr>
          <p:cNvSpPr/>
          <p:nvPr/>
        </p:nvSpPr>
        <p:spPr>
          <a:xfrm>
            <a:off x="89647" y="5091953"/>
            <a:ext cx="11170024" cy="1766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A82CB3-7D13-1748-BFAD-A59ADAEA1078}"/>
              </a:ext>
            </a:extLst>
          </p:cNvPr>
          <p:cNvSpPr/>
          <p:nvPr/>
        </p:nvSpPr>
        <p:spPr>
          <a:xfrm>
            <a:off x="6212541" y="1452282"/>
            <a:ext cx="806825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97686-7B5F-CB48-8AAA-2E5403D1B5CF}"/>
              </a:ext>
            </a:extLst>
          </p:cNvPr>
          <p:cNvSpPr/>
          <p:nvPr/>
        </p:nvSpPr>
        <p:spPr>
          <a:xfrm>
            <a:off x="3854823" y="1452282"/>
            <a:ext cx="815789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66D21-51F1-1F42-A7B8-926CA3C2CA5C}"/>
              </a:ext>
            </a:extLst>
          </p:cNvPr>
          <p:cNvSpPr/>
          <p:nvPr/>
        </p:nvSpPr>
        <p:spPr>
          <a:xfrm>
            <a:off x="6544236" y="3550024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BFAE2-6BB5-4645-91C9-EE6574FBCE82}"/>
              </a:ext>
            </a:extLst>
          </p:cNvPr>
          <p:cNvSpPr/>
          <p:nvPr/>
        </p:nvSpPr>
        <p:spPr>
          <a:xfrm>
            <a:off x="89647" y="5907741"/>
            <a:ext cx="11170024" cy="9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545F7-A5A6-AC43-9FAF-FB7DAAAF36A6}"/>
              </a:ext>
            </a:extLst>
          </p:cNvPr>
          <p:cNvSpPr/>
          <p:nvPr/>
        </p:nvSpPr>
        <p:spPr>
          <a:xfrm>
            <a:off x="7521388" y="5038165"/>
            <a:ext cx="1344706" cy="9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A82CB3-7D13-1748-BFAD-A59ADAEA1078}"/>
              </a:ext>
            </a:extLst>
          </p:cNvPr>
          <p:cNvSpPr/>
          <p:nvPr/>
        </p:nvSpPr>
        <p:spPr>
          <a:xfrm>
            <a:off x="6212541" y="1452282"/>
            <a:ext cx="806825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97686-7B5F-CB48-8AAA-2E5403D1B5CF}"/>
              </a:ext>
            </a:extLst>
          </p:cNvPr>
          <p:cNvSpPr/>
          <p:nvPr/>
        </p:nvSpPr>
        <p:spPr>
          <a:xfrm>
            <a:off x="3854823" y="1452282"/>
            <a:ext cx="815789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66D21-51F1-1F42-A7B8-926CA3C2CA5C}"/>
              </a:ext>
            </a:extLst>
          </p:cNvPr>
          <p:cNvSpPr/>
          <p:nvPr/>
        </p:nvSpPr>
        <p:spPr>
          <a:xfrm>
            <a:off x="6544236" y="3550024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BFAE2-6BB5-4645-91C9-EE6574FBCE82}"/>
              </a:ext>
            </a:extLst>
          </p:cNvPr>
          <p:cNvSpPr/>
          <p:nvPr/>
        </p:nvSpPr>
        <p:spPr>
          <a:xfrm>
            <a:off x="89647" y="5907741"/>
            <a:ext cx="11170024" cy="9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2BFD3-AE6C-1949-8E2B-CE8FE0AF05C8}"/>
              </a:ext>
            </a:extLst>
          </p:cNvPr>
          <p:cNvSpPr/>
          <p:nvPr/>
        </p:nvSpPr>
        <p:spPr>
          <a:xfrm>
            <a:off x="6042212" y="4692415"/>
            <a:ext cx="860611" cy="3995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E0BCD9D-14B0-3448-AAAB-CADD6D0162D4}"/>
              </a:ext>
            </a:extLst>
          </p:cNvPr>
          <p:cNvSpPr/>
          <p:nvPr/>
        </p:nvSpPr>
        <p:spPr>
          <a:xfrm>
            <a:off x="6544235" y="4892182"/>
            <a:ext cx="717177" cy="327821"/>
          </a:xfrm>
          <a:prstGeom prst="arc">
            <a:avLst>
              <a:gd name="adj1" fmla="val 16200000"/>
              <a:gd name="adj2" fmla="val 437888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EA694-4205-B34C-8E16-2560E4E388F0}"/>
              </a:ext>
            </a:extLst>
          </p:cNvPr>
          <p:cNvSpPr/>
          <p:nvPr/>
        </p:nvSpPr>
        <p:spPr>
          <a:xfrm>
            <a:off x="7019366" y="5113759"/>
            <a:ext cx="484093" cy="8298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7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</p:spPr>
            <p:txBody>
              <a:bodyPr>
                <a:normAutofit lnSpcReduction="10000"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FTCS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Lets use 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advance equation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1" y="1048872"/>
                <a:ext cx="11869270" cy="5809128"/>
              </a:xfrm>
              <a:blipFill>
                <a:blip r:embed="rId2"/>
                <a:stretch>
                  <a:fillRect l="-96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A82CB3-7D13-1748-BFAD-A59ADAEA1078}"/>
              </a:ext>
            </a:extLst>
          </p:cNvPr>
          <p:cNvSpPr/>
          <p:nvPr/>
        </p:nvSpPr>
        <p:spPr>
          <a:xfrm>
            <a:off x="6212541" y="1452282"/>
            <a:ext cx="806825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97686-7B5F-CB48-8AAA-2E5403D1B5CF}"/>
              </a:ext>
            </a:extLst>
          </p:cNvPr>
          <p:cNvSpPr/>
          <p:nvPr/>
        </p:nvSpPr>
        <p:spPr>
          <a:xfrm>
            <a:off x="3854823" y="1452282"/>
            <a:ext cx="815789" cy="7530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66D21-51F1-1F42-A7B8-926CA3C2CA5C}"/>
              </a:ext>
            </a:extLst>
          </p:cNvPr>
          <p:cNvSpPr/>
          <p:nvPr/>
        </p:nvSpPr>
        <p:spPr>
          <a:xfrm>
            <a:off x="6544236" y="3550024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D361152-05EF-7143-92CE-06D50A2DE6CB}"/>
              </a:ext>
            </a:extLst>
          </p:cNvPr>
          <p:cNvSpPr/>
          <p:nvPr/>
        </p:nvSpPr>
        <p:spPr>
          <a:xfrm>
            <a:off x="5701553" y="4043081"/>
            <a:ext cx="2668120" cy="1882589"/>
          </a:xfrm>
          <a:prstGeom prst="arc">
            <a:avLst>
              <a:gd name="adj1" fmla="val 16200000"/>
              <a:gd name="adj2" fmla="val 616131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9514A3-EF52-0142-963E-6D8EA47C5147}"/>
              </a:ext>
            </a:extLst>
          </p:cNvPr>
          <p:cNvSpPr/>
          <p:nvPr/>
        </p:nvSpPr>
        <p:spPr>
          <a:xfrm>
            <a:off x="7879977" y="5220003"/>
            <a:ext cx="1030941" cy="6813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C42E7DC-A440-6B4A-BE21-BB0E1C24B768}"/>
              </a:ext>
            </a:extLst>
          </p:cNvPr>
          <p:cNvSpPr/>
          <p:nvPr/>
        </p:nvSpPr>
        <p:spPr>
          <a:xfrm>
            <a:off x="8628530" y="3890683"/>
            <a:ext cx="1322294" cy="2474258"/>
          </a:xfrm>
          <a:prstGeom prst="arc">
            <a:avLst>
              <a:gd name="adj1" fmla="val 16200000"/>
              <a:gd name="adj2" fmla="val 5324524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68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Substituting these into our original discrete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Simplifying to the original linear advance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RHS instead of 0 we have a term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Behaves like  a diffusion term, however with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Instead of smearing peaks over time, it does the opposite building them, thus the solution diverges.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  <a:blipFill>
                <a:blip r:embed="rId2"/>
                <a:stretch>
                  <a:fillRect l="-809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90A6164-CF1E-9D43-96B0-A6603AE3829F}"/>
              </a:ext>
            </a:extLst>
          </p:cNvPr>
          <p:cNvSpPr/>
          <p:nvPr/>
        </p:nvSpPr>
        <p:spPr>
          <a:xfrm>
            <a:off x="89647" y="2429435"/>
            <a:ext cx="11555506" cy="442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9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Substituting these into our original discrete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Simplifying to the original linear advance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RHS instead of 0 we have a term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Behaves like  a diffusion term, however with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Instead of smearing peaks over time, it does the opposite building them, thus the solution diverges.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  <a:blipFill>
                <a:blip r:embed="rId2"/>
                <a:stretch>
                  <a:fillRect l="-809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690BCE-D38A-4B47-BD52-013FFC513195}"/>
              </a:ext>
            </a:extLst>
          </p:cNvPr>
          <p:cNvSpPr/>
          <p:nvPr/>
        </p:nvSpPr>
        <p:spPr>
          <a:xfrm>
            <a:off x="8494058" y="1801906"/>
            <a:ext cx="1909483" cy="510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81A60-B00D-AF47-A986-8AF3266B294B}"/>
              </a:ext>
            </a:extLst>
          </p:cNvPr>
          <p:cNvCxnSpPr>
            <a:cxnSpLocks/>
          </p:cNvCxnSpPr>
          <p:nvPr/>
        </p:nvCxnSpPr>
        <p:spPr>
          <a:xfrm flipH="1">
            <a:off x="9027460" y="2312894"/>
            <a:ext cx="421339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D264D-E11B-E34D-A000-2DF104A587FE}"/>
              </a:ext>
            </a:extLst>
          </p:cNvPr>
          <p:cNvCxnSpPr>
            <a:cxnSpLocks/>
          </p:cNvCxnSpPr>
          <p:nvPr/>
        </p:nvCxnSpPr>
        <p:spPr>
          <a:xfrm>
            <a:off x="9448799" y="2312894"/>
            <a:ext cx="412377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27FA61-F112-4247-880D-D68C5512AE7D}"/>
              </a:ext>
            </a:extLst>
          </p:cNvPr>
          <p:cNvSpPr/>
          <p:nvPr/>
        </p:nvSpPr>
        <p:spPr>
          <a:xfrm>
            <a:off x="89647" y="3523129"/>
            <a:ext cx="11555506" cy="333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70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Substituting these into our original discrete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Simplifying to the original linear advance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RHS instead of 0 we have a term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Behaves like  a diffusion term, however with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Instead of smearing peaks over time, it does the opposite building them, thus the solution diverges.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  <a:blipFill>
                <a:blip r:embed="rId2"/>
                <a:stretch>
                  <a:fillRect l="-809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690BCE-D38A-4B47-BD52-013FFC513195}"/>
              </a:ext>
            </a:extLst>
          </p:cNvPr>
          <p:cNvSpPr/>
          <p:nvPr/>
        </p:nvSpPr>
        <p:spPr>
          <a:xfrm>
            <a:off x="8494058" y="1801906"/>
            <a:ext cx="1909483" cy="510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81A60-B00D-AF47-A986-8AF3266B294B}"/>
              </a:ext>
            </a:extLst>
          </p:cNvPr>
          <p:cNvCxnSpPr>
            <a:cxnSpLocks/>
          </p:cNvCxnSpPr>
          <p:nvPr/>
        </p:nvCxnSpPr>
        <p:spPr>
          <a:xfrm flipH="1">
            <a:off x="9027460" y="2312894"/>
            <a:ext cx="421339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D264D-E11B-E34D-A000-2DF104A587FE}"/>
              </a:ext>
            </a:extLst>
          </p:cNvPr>
          <p:cNvCxnSpPr>
            <a:cxnSpLocks/>
          </p:cNvCxnSpPr>
          <p:nvPr/>
        </p:nvCxnSpPr>
        <p:spPr>
          <a:xfrm>
            <a:off x="9448799" y="2312894"/>
            <a:ext cx="412377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27FA61-F112-4247-880D-D68C5512AE7D}"/>
              </a:ext>
            </a:extLst>
          </p:cNvPr>
          <p:cNvSpPr/>
          <p:nvPr/>
        </p:nvSpPr>
        <p:spPr>
          <a:xfrm>
            <a:off x="89647" y="3523129"/>
            <a:ext cx="11555506" cy="333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7082118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882589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A48A4-ECFB-0149-884C-36BFC062668C}"/>
              </a:ext>
            </a:extLst>
          </p:cNvPr>
          <p:cNvGrpSpPr/>
          <p:nvPr/>
        </p:nvGrpSpPr>
        <p:grpSpPr>
          <a:xfrm>
            <a:off x="6669741" y="2247442"/>
            <a:ext cx="649409" cy="670568"/>
            <a:chOff x="6934011" y="2229432"/>
            <a:chExt cx="649409" cy="670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blipFill>
                  <a:blip r:embed="rId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39C46-4A27-954C-BDFF-0938FAEB5432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239187" y="2603680"/>
            <a:ext cx="647248" cy="2202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887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Substituting these into our original discrete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resorting to the original advection eq. on the LHS: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RHS instead of 0 we have a term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Behaves like  a diffusion term, however with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Instead of smearing peaks over time, it does the opposite building them, thus the solution diverges.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  <a:blipFill>
                <a:blip r:embed="rId2"/>
                <a:stretch>
                  <a:fillRect l="-809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690BCE-D38A-4B47-BD52-013FFC513195}"/>
              </a:ext>
            </a:extLst>
          </p:cNvPr>
          <p:cNvSpPr/>
          <p:nvPr/>
        </p:nvSpPr>
        <p:spPr>
          <a:xfrm>
            <a:off x="8494058" y="1801906"/>
            <a:ext cx="1909483" cy="510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81A60-B00D-AF47-A986-8AF3266B294B}"/>
              </a:ext>
            </a:extLst>
          </p:cNvPr>
          <p:cNvCxnSpPr>
            <a:cxnSpLocks/>
          </p:cNvCxnSpPr>
          <p:nvPr/>
        </p:nvCxnSpPr>
        <p:spPr>
          <a:xfrm flipH="1">
            <a:off x="9027460" y="2312894"/>
            <a:ext cx="421339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D264D-E11B-E34D-A000-2DF104A587FE}"/>
              </a:ext>
            </a:extLst>
          </p:cNvPr>
          <p:cNvCxnSpPr>
            <a:cxnSpLocks/>
          </p:cNvCxnSpPr>
          <p:nvPr/>
        </p:nvCxnSpPr>
        <p:spPr>
          <a:xfrm>
            <a:off x="9448799" y="2312894"/>
            <a:ext cx="412377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27FA61-F112-4247-880D-D68C5512AE7D}"/>
              </a:ext>
            </a:extLst>
          </p:cNvPr>
          <p:cNvSpPr/>
          <p:nvPr/>
        </p:nvSpPr>
        <p:spPr>
          <a:xfrm>
            <a:off x="89647" y="4688541"/>
            <a:ext cx="11555506" cy="216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7082118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882589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A48A4-ECFB-0149-884C-36BFC062668C}"/>
              </a:ext>
            </a:extLst>
          </p:cNvPr>
          <p:cNvGrpSpPr/>
          <p:nvPr/>
        </p:nvGrpSpPr>
        <p:grpSpPr>
          <a:xfrm>
            <a:off x="6669741" y="2247442"/>
            <a:ext cx="649409" cy="670568"/>
            <a:chOff x="6934011" y="2229432"/>
            <a:chExt cx="649409" cy="670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blipFill>
                  <a:blip r:embed="rId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39C46-4A27-954C-BDFF-0938FAEB5432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239187" y="2603680"/>
            <a:ext cx="647248" cy="2202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0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Hyperbolic PDEs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canonical hyperbolic PDE is the wave equation: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General solution is a traveling wave 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are set by the initial conditions</a:t>
                </a:r>
              </a:p>
              <a:p>
                <a:pPr lvl="1"/>
                <a:r>
                  <a:rPr lang="en-US" dirty="0"/>
                  <a:t>The solution propagates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the right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the left at a speed </a:t>
                </a:r>
                <a:r>
                  <a:rPr lang="en-US" i="1" dirty="0"/>
                  <a:t>c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equation can be converted to a system of 1’st order PDEs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is a matrix.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Advection equation</a:t>
                </a:r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3"/>
                <a:stretch>
                  <a:fillRect l="-965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47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FTCS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Substituting these into our original discrete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resorting to the original advection eq. on the LHS: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 the RHS instead of 0 we have a term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Behaves like  a diffusion term, however with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/>
                  <a:t>Instead of smearing peaks over time, it does the opposite, building them. Thus the solution diverges.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8"/>
              </a:xfrm>
              <a:blipFill>
                <a:blip r:embed="rId2"/>
                <a:stretch>
                  <a:fillRect l="-809" t="-1831" r="-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690BCE-D38A-4B47-BD52-013FFC513195}"/>
              </a:ext>
            </a:extLst>
          </p:cNvPr>
          <p:cNvSpPr/>
          <p:nvPr/>
        </p:nvSpPr>
        <p:spPr>
          <a:xfrm>
            <a:off x="8494058" y="1801906"/>
            <a:ext cx="1909483" cy="510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81A60-B00D-AF47-A986-8AF3266B294B}"/>
              </a:ext>
            </a:extLst>
          </p:cNvPr>
          <p:cNvCxnSpPr>
            <a:cxnSpLocks/>
          </p:cNvCxnSpPr>
          <p:nvPr/>
        </p:nvCxnSpPr>
        <p:spPr>
          <a:xfrm flipH="1">
            <a:off x="9027460" y="2312894"/>
            <a:ext cx="421339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D264D-E11B-E34D-A000-2DF104A587FE}"/>
              </a:ext>
            </a:extLst>
          </p:cNvPr>
          <p:cNvCxnSpPr>
            <a:cxnSpLocks/>
          </p:cNvCxnSpPr>
          <p:nvPr/>
        </p:nvCxnSpPr>
        <p:spPr>
          <a:xfrm>
            <a:off x="9448799" y="2312894"/>
            <a:ext cx="412377" cy="699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7082118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882589" y="2918012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A48A4-ECFB-0149-884C-36BFC062668C}"/>
              </a:ext>
            </a:extLst>
          </p:cNvPr>
          <p:cNvGrpSpPr/>
          <p:nvPr/>
        </p:nvGrpSpPr>
        <p:grpSpPr>
          <a:xfrm>
            <a:off x="6669741" y="2247442"/>
            <a:ext cx="649409" cy="670568"/>
            <a:chOff x="6934011" y="2229432"/>
            <a:chExt cx="649409" cy="670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blipFill>
                  <a:blip r:embed="rId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39C46-4A27-954C-BDFF-0938FAEB5432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239187" y="2603680"/>
            <a:ext cx="647248" cy="2202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9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Upwinding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 Approximate the space derivative using a one-sided difference: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We chose the points from which the direction that information is flowing - </a:t>
                </a:r>
                <a:r>
                  <a:rPr lang="en-US" i="1" dirty="0" err="1"/>
                  <a:t>upwinded</a:t>
                </a:r>
                <a:r>
                  <a:rPr lang="en-US" dirty="0"/>
                  <a:t> difference.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this is the first difference.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The discretized advance equation: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Accurate to first order in time and space.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Is it stable?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 b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9E42D35-6A8B-4F43-98D0-96D9252F3A05}"/>
              </a:ext>
            </a:extLst>
          </p:cNvPr>
          <p:cNvSpPr/>
          <p:nvPr/>
        </p:nvSpPr>
        <p:spPr>
          <a:xfrm>
            <a:off x="89647" y="2662518"/>
            <a:ext cx="11555506" cy="419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5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Upwinding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 Approximate the space derivative using a one-sided difference: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We chose the points from which the direction that information is flowing - </a:t>
                </a:r>
                <a:r>
                  <a:rPr lang="en-US" i="1" dirty="0" err="1"/>
                  <a:t>upwinded</a:t>
                </a:r>
                <a:r>
                  <a:rPr lang="en-US" dirty="0"/>
                  <a:t> difference.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this is the first difference.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The discretized advance equation: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Accurate to first order in time and space.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Is it stable?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 b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4EBD396-D136-7D44-9D32-705787056E38}"/>
              </a:ext>
            </a:extLst>
          </p:cNvPr>
          <p:cNvSpPr/>
          <p:nvPr/>
        </p:nvSpPr>
        <p:spPr>
          <a:xfrm>
            <a:off x="3603811" y="1712258"/>
            <a:ext cx="2958354" cy="8516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5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</p:spPr>
            <p:txBody>
              <a:bodyPr>
                <a:normAutofit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upwind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Using a similar approach as in the FTCS method, expand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 Taylor series and obtain a stability criterion for the upwind method.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  <a:blipFill>
                <a:blip r:embed="rId2"/>
                <a:stretch>
                  <a:fillRect l="-907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265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</p:spPr>
            <p:txBody>
              <a:bodyPr>
                <a:normAutofit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upwind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  <a:blipFill>
                <a:blip r:embed="rId2"/>
                <a:stretch>
                  <a:fillRect l="-907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9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</p:spPr>
            <p:txBody>
              <a:bodyPr>
                <a:normAutofit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upwind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before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  <a:blipFill>
                <a:blip r:embed="rId2"/>
                <a:stretch>
                  <a:fillRect l="-907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65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</p:spPr>
            <p:txBody>
              <a:bodyPr>
                <a:normAutofit/>
              </a:bodyPr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discrete upwind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Tylor expansion to advance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space and time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before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1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48872"/>
                <a:ext cx="11183471" cy="5809128"/>
              </a:xfrm>
              <a:blipFill>
                <a:blip r:embed="rId2"/>
                <a:stretch>
                  <a:fillRect l="-907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A66D21-51F1-1F42-A7B8-926CA3C2CA5C}"/>
              </a:ext>
            </a:extLst>
          </p:cNvPr>
          <p:cNvSpPr/>
          <p:nvPr/>
        </p:nvSpPr>
        <p:spPr>
          <a:xfrm>
            <a:off x="6898350" y="3350560"/>
            <a:ext cx="475130" cy="618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D361152-05EF-7143-92CE-06D50A2DE6CB}"/>
              </a:ext>
            </a:extLst>
          </p:cNvPr>
          <p:cNvSpPr/>
          <p:nvPr/>
        </p:nvSpPr>
        <p:spPr>
          <a:xfrm>
            <a:off x="6051184" y="3969124"/>
            <a:ext cx="2656355" cy="1770528"/>
          </a:xfrm>
          <a:prstGeom prst="arc">
            <a:avLst>
              <a:gd name="adj1" fmla="val 16200000"/>
              <a:gd name="adj2" fmla="val 4561711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9514A3-EF52-0142-963E-6D8EA47C5147}"/>
              </a:ext>
            </a:extLst>
          </p:cNvPr>
          <p:cNvSpPr/>
          <p:nvPr/>
        </p:nvSpPr>
        <p:spPr>
          <a:xfrm>
            <a:off x="4219014" y="4513729"/>
            <a:ext cx="1876985" cy="6813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45B03-CB67-C847-82BF-FB40421DC89A}"/>
              </a:ext>
            </a:extLst>
          </p:cNvPr>
          <p:cNvSpPr/>
          <p:nvPr/>
        </p:nvSpPr>
        <p:spPr>
          <a:xfrm>
            <a:off x="6657424" y="5717239"/>
            <a:ext cx="917762" cy="6813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17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464493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Substituting these into the original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resorting to the original advection eq. on the LHS: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solution is stable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4644931"/>
              </a:xfrm>
              <a:blipFill>
                <a:blip r:embed="rId2"/>
                <a:stretch>
                  <a:fillRect l="-80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6320118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084731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</p:cNvCxnSpPr>
          <p:nvPr/>
        </p:nvCxnSpPr>
        <p:spPr>
          <a:xfrm>
            <a:off x="6665446" y="2603680"/>
            <a:ext cx="501302" cy="4084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3FA07CD-21B8-574F-BF8F-1A8DE0AB8229}"/>
              </a:ext>
            </a:extLst>
          </p:cNvPr>
          <p:cNvSpPr/>
          <p:nvPr/>
        </p:nvSpPr>
        <p:spPr>
          <a:xfrm>
            <a:off x="582706" y="2603680"/>
            <a:ext cx="11161059" cy="3044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464493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Substituting these into the original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resorting to the original advection eq. on the LHS: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solution is stable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4644931"/>
              </a:xfrm>
              <a:blipFill>
                <a:blip r:embed="rId2"/>
                <a:stretch>
                  <a:fillRect l="-80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CD8BDC2-356B-E541-95EC-6D3EDECB1179}"/>
              </a:ext>
            </a:extLst>
          </p:cNvPr>
          <p:cNvSpPr/>
          <p:nvPr/>
        </p:nvSpPr>
        <p:spPr>
          <a:xfrm>
            <a:off x="582706" y="3665350"/>
            <a:ext cx="11161059" cy="1982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5507A-0BC2-E44E-886C-70C31A8E05D5}"/>
              </a:ext>
            </a:extLst>
          </p:cNvPr>
          <p:cNvSpPr/>
          <p:nvPr/>
        </p:nvSpPr>
        <p:spPr>
          <a:xfrm>
            <a:off x="9296400" y="1886463"/>
            <a:ext cx="1367117" cy="510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AEA902-3CBF-F942-91BE-D04ECE451380}"/>
              </a:ext>
            </a:extLst>
          </p:cNvPr>
          <p:cNvCxnSpPr>
            <a:cxnSpLocks/>
          </p:cNvCxnSpPr>
          <p:nvPr/>
        </p:nvCxnSpPr>
        <p:spPr>
          <a:xfrm flipH="1">
            <a:off x="8373035" y="2397451"/>
            <a:ext cx="1335742" cy="462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E53748-347E-0B44-9353-C66706017364}"/>
              </a:ext>
            </a:extLst>
          </p:cNvPr>
          <p:cNvCxnSpPr>
            <a:cxnSpLocks/>
          </p:cNvCxnSpPr>
          <p:nvPr/>
        </p:nvCxnSpPr>
        <p:spPr>
          <a:xfrm>
            <a:off x="9708775" y="2397451"/>
            <a:ext cx="1138519" cy="4891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684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968318" cy="413109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Substituting these into the original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968318" cy="4131099"/>
              </a:xfrm>
              <a:blipFill>
                <a:blip r:embed="rId3"/>
                <a:stretch>
                  <a:fillRect l="-809" t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6320118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084731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A48A4-ECFB-0149-884C-36BFC062668C}"/>
              </a:ext>
            </a:extLst>
          </p:cNvPr>
          <p:cNvGrpSpPr/>
          <p:nvPr/>
        </p:nvGrpSpPr>
        <p:grpSpPr>
          <a:xfrm>
            <a:off x="6096000" y="2247442"/>
            <a:ext cx="649409" cy="670568"/>
            <a:chOff x="6934011" y="2229432"/>
            <a:chExt cx="649409" cy="670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39C46-4A27-954C-BDFF-0938FAEB5432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665446" y="2603680"/>
            <a:ext cx="501302" cy="4084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Elliptic PDEs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A canonical elliptic PDE is the Poisson equation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 time-variable here. </a:t>
                </a:r>
              </a:p>
              <a:p>
                <a:r>
                  <a:rPr lang="en-US" dirty="0"/>
                  <a:t>A pure boundary value problem </a:t>
                </a:r>
              </a:p>
              <a:p>
                <a:r>
                  <a:rPr lang="en-US" dirty="0"/>
                  <a:t>The solution,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i="1" dirty="0"/>
                  <a:t> </a:t>
                </a:r>
                <a:r>
                  <a:rPr lang="en-US" dirty="0"/>
                  <a:t>is determined completely by the source, </a:t>
                </a:r>
                <a:r>
                  <a:rPr lang="en-US" i="1" dirty="0"/>
                  <a:t>f </a:t>
                </a:r>
                <a:r>
                  <a:rPr lang="en-US" dirty="0"/>
                  <a:t>, and the boundary conditions.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No propagation of information (no time derivative)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known instantaneously everywhere in the domain.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4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Is upwind stable?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968318" cy="55324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Substituting these into the original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Resorting to the original advection 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solution is stable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968318" cy="5532437"/>
              </a:xfrm>
              <a:blipFill>
                <a:blip r:embed="rId3"/>
                <a:stretch>
                  <a:fillRect l="-809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6A637D-283B-2740-85CA-0DA644D51DE6}"/>
              </a:ext>
            </a:extLst>
          </p:cNvPr>
          <p:cNvCxnSpPr>
            <a:cxnSpLocks/>
          </p:cNvCxnSpPr>
          <p:nvPr/>
        </p:nvCxnSpPr>
        <p:spPr>
          <a:xfrm flipH="1">
            <a:off x="6320118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79DA2-4079-E34A-A019-C7C02AF54C63}"/>
              </a:ext>
            </a:extLst>
          </p:cNvPr>
          <p:cNvCxnSpPr>
            <a:cxnSpLocks/>
          </p:cNvCxnSpPr>
          <p:nvPr/>
        </p:nvCxnSpPr>
        <p:spPr>
          <a:xfrm flipH="1">
            <a:off x="1084731" y="2918010"/>
            <a:ext cx="349623" cy="60511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A48A4-ECFB-0149-884C-36BFC062668C}"/>
              </a:ext>
            </a:extLst>
          </p:cNvPr>
          <p:cNvGrpSpPr/>
          <p:nvPr/>
        </p:nvGrpSpPr>
        <p:grpSpPr>
          <a:xfrm>
            <a:off x="6096000" y="2247442"/>
            <a:ext cx="649409" cy="670568"/>
            <a:chOff x="6934011" y="2229432"/>
            <a:chExt cx="649409" cy="670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7C8102-BD85-6245-8D97-B5E759A32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649409" cy="670568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39C46-4A27-954C-BDFF-0938FAEB5432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A6A82-9189-6D47-B315-11120A2507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665446" y="2603680"/>
            <a:ext cx="501302" cy="4084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56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Upwind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Lets repeat the same test </a:t>
                </a:r>
                <a:r>
                  <a:rPr lang="en-US" dirty="0" err="1"/>
                  <a:t>advecting</a:t>
                </a:r>
                <a:r>
                  <a:rPr lang="en-US" dirty="0"/>
                  <a:t> a step function over 1 cycle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and a grid of 128 cells: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F24EDE-8BD8-FA41-A666-432C4E99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2373741"/>
            <a:ext cx="6436658" cy="4313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4AAFA-4B4C-4E42-A02D-6D574A419F32}"/>
              </a:ext>
            </a:extLst>
          </p:cNvPr>
          <p:cNvSpPr txBox="1"/>
          <p:nvPr/>
        </p:nvSpPr>
        <p:spPr>
          <a:xfrm>
            <a:off x="-36225" y="6550223"/>
            <a:ext cx="3053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1400" dirty="0">
                <a:hlinkClick r:id="rId4"/>
              </a:rPr>
              <a:t>Simulation source: M.Z. course AST390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0727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define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normalization for a set of discrete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We can now define an error as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𝑒𝑥𝑎𝑐𝑡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all the points in our domain and compute an error,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 as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𝑓𝑖𝑛𝑎𝑙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𝑓𝑖𝑛𝑎𝑙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𝑖𝑛𝑖𝑡𝑖𝑎𝑙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8535" r="-362" b="-5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768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4910667" cy="5532437"/>
          </a:xfrm>
        </p:spPr>
        <p:txBody>
          <a:bodyPr/>
          <a:lstStyle/>
          <a:p>
            <a:r>
              <a:rPr lang="en-US" dirty="0"/>
              <a:t>Step functions are hard to converge because of discontinuities.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B2217-9EF6-024E-ABCA-3585D0B9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70933"/>
            <a:ext cx="4851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4910667" cy="5532437"/>
          </a:xfrm>
        </p:spPr>
        <p:txBody>
          <a:bodyPr/>
          <a:lstStyle/>
          <a:p>
            <a:r>
              <a:rPr lang="en-US" dirty="0"/>
              <a:t>Step functions are hard to converge because of discontinuities. </a:t>
            </a:r>
          </a:p>
          <a:p>
            <a:r>
              <a:rPr lang="en-US" dirty="0"/>
              <a:t>What happens if we use a smooth function, e.g. a sine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B2217-9EF6-024E-ABCA-3585D0B9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70933"/>
            <a:ext cx="4851400" cy="325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226FF-0E9A-B440-9F46-C87D2559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606800"/>
            <a:ext cx="4851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4910667" cy="5532437"/>
          </a:xfrm>
        </p:spPr>
        <p:txBody>
          <a:bodyPr/>
          <a:lstStyle/>
          <a:p>
            <a:r>
              <a:rPr lang="en-US" dirty="0"/>
              <a:t>Step functions are hard to converge because of discontinuities. </a:t>
            </a:r>
          </a:p>
          <a:p>
            <a:r>
              <a:rPr lang="en-US" dirty="0"/>
              <a:t>What happens if we use a smooth function, e.g. a sine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B2217-9EF6-024E-ABCA-3585D0B9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70933"/>
            <a:ext cx="4851400" cy="325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226FF-0E9A-B440-9F46-C87D2559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606800"/>
            <a:ext cx="48514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B75A6-08B0-0C49-939E-C50DE99F2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9"/>
          <a:stretch/>
        </p:blipFill>
        <p:spPr>
          <a:xfrm>
            <a:off x="541867" y="3632200"/>
            <a:ext cx="52070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5FF9C-2113-3C44-BAF0-D8FBC8D90E37}"/>
                  </a:ext>
                </a:extLst>
              </p:cNvPr>
              <p:cNvSpPr txBox="1"/>
              <p:nvPr/>
            </p:nvSpPr>
            <p:spPr>
              <a:xfrm>
                <a:off x="3145367" y="6514067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5FF9C-2113-3C44-BAF0-D8FBC8D90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67" y="6514067"/>
                <a:ext cx="4115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C10F70-6B71-4846-8A67-90433EC88003}"/>
                  </a:ext>
                </a:extLst>
              </p:cNvPr>
              <p:cNvSpPr txBox="1"/>
              <p:nvPr/>
            </p:nvSpPr>
            <p:spPr>
              <a:xfrm>
                <a:off x="3623734" y="4112695"/>
                <a:ext cx="1702261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Top 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C10F70-6B71-4846-8A67-90433EC88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734" y="4112695"/>
                <a:ext cx="1702261" cy="372410"/>
              </a:xfrm>
              <a:prstGeom prst="rect">
                <a:avLst/>
              </a:prstGeom>
              <a:blipFill>
                <a:blip r:embed="rId6"/>
                <a:stretch>
                  <a:fillRect l="-2222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26EA12-BEF9-7B4C-8678-8DE06670CF67}"/>
                  </a:ext>
                </a:extLst>
              </p:cNvPr>
              <p:cNvSpPr txBox="1"/>
              <p:nvPr/>
            </p:nvSpPr>
            <p:spPr>
              <a:xfrm>
                <a:off x="3056467" y="4863068"/>
                <a:ext cx="1269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Sine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26EA12-BEF9-7B4C-8678-8DE06670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67" y="4863068"/>
                <a:ext cx="1269643" cy="369332"/>
              </a:xfrm>
              <a:prstGeom prst="rect">
                <a:avLst/>
              </a:prstGeom>
              <a:blipFill>
                <a:blip r:embed="rId7"/>
                <a:stretch>
                  <a:fillRect l="-396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670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7EC2-25AC-9C43-9CA7-1D24B5DB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Implicit-in-time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9281"/>
                <a:ext cx="11066929" cy="53921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alternate approach to time-discretization is to do an implicit discretization. </a:t>
                </a:r>
              </a:p>
              <a:p>
                <a:r>
                  <a:rPr lang="en-US" dirty="0"/>
                  <a:t>Here our upwind method would appear as: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only change is that the RHS is evaluated at the new </a:t>
                </a:r>
                <a:r>
                  <a:rPr lang="en-US" dirty="0" err="1"/>
                  <a:t>timelevel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Separating variables: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9281"/>
                <a:ext cx="11066929" cy="5392177"/>
              </a:xfrm>
              <a:blipFill>
                <a:blip r:embed="rId2"/>
                <a:stretch>
                  <a:fillRect l="-917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092AC92-5401-524A-87BC-AD8B5361D1EC}"/>
              </a:ext>
            </a:extLst>
          </p:cNvPr>
          <p:cNvGrpSpPr/>
          <p:nvPr/>
        </p:nvGrpSpPr>
        <p:grpSpPr>
          <a:xfrm>
            <a:off x="3251247" y="6071759"/>
            <a:ext cx="741998" cy="786241"/>
            <a:chOff x="6934011" y="2229432"/>
            <a:chExt cx="741998" cy="786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AE979D-76D7-CD4F-ABC6-A0E0278B72C0}"/>
                    </a:ext>
                  </a:extLst>
                </p:cNvPr>
                <p:cNvSpPr txBox="1"/>
                <p:nvPr/>
              </p:nvSpPr>
              <p:spPr>
                <a:xfrm>
                  <a:off x="6934011" y="2229432"/>
                  <a:ext cx="741998" cy="7862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AE979D-76D7-CD4F-ABC6-A0E0278B7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011" y="2229432"/>
                  <a:ext cx="741998" cy="786241"/>
                </a:xfrm>
                <a:prstGeom prst="rect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A5A88-9224-3842-9E29-4E668CDA67A5}"/>
                </a:ext>
              </a:extLst>
            </p:cNvPr>
            <p:cNvSpPr/>
            <p:nvPr/>
          </p:nvSpPr>
          <p:spPr>
            <a:xfrm>
              <a:off x="6970054" y="2271340"/>
              <a:ext cx="533403" cy="62866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326BC-D114-724F-A08C-E1B2363A734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993245" y="5929718"/>
            <a:ext cx="369625" cy="5351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D94916-417C-FC40-9EDD-B5FD52FD3062}"/>
              </a:ext>
            </a:extLst>
          </p:cNvPr>
          <p:cNvCxnSpPr>
            <a:cxnSpLocks/>
          </p:cNvCxnSpPr>
          <p:nvPr/>
        </p:nvCxnSpPr>
        <p:spPr>
          <a:xfrm flipV="1">
            <a:off x="3993245" y="5997388"/>
            <a:ext cx="2667531" cy="46749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06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7EC2-25AC-9C43-9CA7-1D24B5DB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Implicit-in-time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system of equations can be written in a matrix form: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,…+ …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, and the </a:t>
                </a:r>
                <a:r>
                  <a:rPr lang="en-US" b="0" dirty="0" err="1"/>
                  <a:t>subinexes</a:t>
                </a:r>
                <a:r>
                  <a:rPr lang="en-US" b="0" dirty="0"/>
                  <a:t> are the grid points.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To close the equations we need boundary conditions.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In periodic BCs for example, points 0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are identical, so we only need to update one of these.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Taking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 the linear system will appear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  <a:blipFill>
                <a:blip r:embed="rId3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7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7EC2-25AC-9C43-9CA7-1D24B5DB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Implicit-in-time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866522-CE8B-E843-BA65-6E8594D5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13" y="1960678"/>
            <a:ext cx="10580788" cy="4169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01DC1-3182-154F-B893-0223EFD42FFF}"/>
              </a:ext>
            </a:extLst>
          </p:cNvPr>
          <p:cNvSpPr/>
          <p:nvPr/>
        </p:nvSpPr>
        <p:spPr>
          <a:xfrm>
            <a:off x="6848669" y="2192694"/>
            <a:ext cx="643813" cy="569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72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7EC2-25AC-9C43-9CA7-1D24B5DB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Implicit-in-time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need to solve a system of equation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  in order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next time step, and so forth.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This makes implicit methods generally more expensive than explicit methods.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However, stability analysis would show that this implicit discretization is stable for any choice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Don’t confuse stability with accuracy, the most accurate solutions with this method will still have a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A298E-77EF-AA46-8977-143FF34F2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9281"/>
                <a:ext cx="11102789" cy="5392177"/>
              </a:xfrm>
              <a:blipFill>
                <a:blip r:embed="rId2"/>
                <a:stretch>
                  <a:fillRect l="-914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60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Parabolic PDEs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The canonical parabolic PDE is the heat equation: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Has aspects of both hyperbolic and elliptic PDEs. </a:t>
                </a:r>
              </a:p>
              <a:p>
                <a:r>
                  <a:rPr lang="en-US" dirty="0"/>
                  <a:t>Represents diffusion : </a:t>
                </a:r>
              </a:p>
              <a:p>
                <a:pPr lvl="1"/>
                <a:r>
                  <a:rPr lang="en-US" dirty="0"/>
                  <a:t>An initially sharp feature will spread out into a smoother profile on a timescale that depends on the coefficient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Type of physical equations:</a:t>
                </a:r>
              </a:p>
              <a:p>
                <a:pPr lvl="1"/>
                <a:r>
                  <a:rPr lang="en-US" dirty="0"/>
                  <a:t>Diffusion, heat conduction, Schrodinger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92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7EC2-25AC-9C43-9CA7-1D24B5DB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Implicit-in-time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298E-77EF-AA46-8977-143FF34F2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9281"/>
            <a:ext cx="11102789" cy="53921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 example N=128 points, and various CFL numbers: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90E9-71A5-294C-98AD-D1C11B62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88" y="2012576"/>
            <a:ext cx="7268136" cy="4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1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B311321-7441-C048-B63F-CFFBAD36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3" r="4097" b="1491"/>
          <a:stretch/>
        </p:blipFill>
        <p:spPr>
          <a:xfrm>
            <a:off x="6006353" y="908182"/>
            <a:ext cx="6185647" cy="601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Finite-Volume vs. finite-Difference grids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7318-60E8-9948-84DD-D6F0D841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4175"/>
            <a:ext cx="6347012" cy="4851400"/>
          </a:xfrm>
        </p:spPr>
        <p:txBody>
          <a:bodyPr/>
          <a:lstStyle/>
          <a:p>
            <a:r>
              <a:rPr lang="en-US" dirty="0"/>
              <a:t>Finite difference: The data is represented at specific points in the domain.</a:t>
            </a:r>
          </a:p>
          <a:p>
            <a:pPr marL="457200" lvl="1" indent="0">
              <a:buNone/>
            </a:pPr>
            <a:r>
              <a:rPr lang="en-US" dirty="0"/>
              <a:t>The data points can on cell edges, or at cell centers 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Finite-volume: The date represent an average of the value in a cell.</a:t>
            </a:r>
          </a:p>
          <a:p>
            <a:pPr lvl="1"/>
            <a:r>
              <a:rPr lang="en-US" dirty="0"/>
              <a:t>Usually sits at cell center.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88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CC2E96-5029-F843-91B2-B5E4990E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3" y="1197302"/>
            <a:ext cx="9525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Cell-averages in Finite-Volume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26541"/>
                <a:ext cx="10515600" cy="2931458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We define the average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cell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Now whole indices represent locations at cell center and half indices locations on the cell boundaries.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26541"/>
                <a:ext cx="10515600" cy="2931458"/>
              </a:xfrm>
              <a:blipFill>
                <a:blip r:embed="rId3"/>
                <a:stretch>
                  <a:fillRect l="-965" t="-46552" b="-34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972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Discretizing the advection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71717" y="1325562"/>
                <a:ext cx="12048564" cy="5532437"/>
              </a:xfrm>
            </p:spPr>
            <p:txBody>
              <a:bodyPr/>
              <a:lstStyle/>
              <a:p>
                <a:r>
                  <a:rPr lang="en-US" dirty="0"/>
                  <a:t>Lets write the linear advection equation in a conservative form: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flux.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Now we average the equation over a zone (from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LHS term is 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for the RHS, through the divergence theorem is just the flux differences through the cell boundary: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1717" y="1325562"/>
                <a:ext cx="12048564" cy="5532437"/>
              </a:xfrm>
              <a:blipFill>
                <a:blip r:embed="rId2"/>
                <a:stretch>
                  <a:fillRect l="-843" t="-1602" b="-7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20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Time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A first order update in time, using the Euler method: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update appears as: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expect this to be first order accurate in time.</a:t>
                </a:r>
              </a:p>
              <a:p>
                <a:r>
                  <a:rPr lang="en-US" dirty="0"/>
                  <a:t>Notice that the fluxes are evaluated at the old time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975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Reconstruction and the Riemann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</p:spPr>
            <p:txBody>
              <a:bodyPr/>
              <a:lstStyle/>
              <a:p>
                <a:r>
                  <a:rPr lang="en-US" dirty="0"/>
                  <a:t>To solve we need the value of fluxes on the interface, using the analytic expression of the flux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We need to find the interface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Lets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cell</m:t>
                    </m:r>
                  </m:oMath>
                </a14:m>
                <a:r>
                  <a:rPr lang="en-US" b="0" dirty="0"/>
                  <a:t>, and define 2 states </a:t>
                </a:r>
                <a:r>
                  <a:rPr lang="en-US" dirty="0"/>
                  <a:t>on the left and right sides of the boundary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  <a:blipFill>
                <a:blip r:embed="rId2"/>
                <a:stretch>
                  <a:fillRect l="-965"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D93AEF-E1B9-A84E-B486-66EC831CD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4" b="9922"/>
          <a:stretch/>
        </p:blipFill>
        <p:spPr>
          <a:xfrm>
            <a:off x="1636057" y="4921623"/>
            <a:ext cx="8220636" cy="1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7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Reconstruction and the Riemann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</p:spPr>
            <p:txBody>
              <a:bodyPr/>
              <a:lstStyle/>
              <a:p>
                <a:r>
                  <a:rPr lang="en-US" b="0" dirty="0"/>
                  <a:t>We need to resolve which state is correct  - </a:t>
                </a:r>
                <a:r>
                  <a:rPr lang="en-US" dirty="0"/>
                  <a:t>the </a:t>
                </a:r>
                <a:r>
                  <a:rPr lang="en-US" i="1" dirty="0"/>
                  <a:t>Riemann problem</a:t>
                </a:r>
                <a:r>
                  <a:rPr lang="en-US" dirty="0"/>
                  <a:t>.</a:t>
                </a:r>
              </a:p>
              <a:p>
                <a:r>
                  <a:rPr lang="en-US" b="0" dirty="0"/>
                  <a:t>We use </a:t>
                </a:r>
                <a:r>
                  <a:rPr lang="en-US" b="0" i="1" dirty="0"/>
                  <a:t>upwind</a:t>
                </a:r>
                <a:r>
                  <a:rPr lang="en-US" b="0" dirty="0"/>
                  <a:t> method, follow the direction of information flow: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+1/2,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+1/2,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we indicate the Riemann problem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+1/2,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+1/2,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  <a:blipFill>
                <a:blip r:embed="rId2"/>
                <a:stretch>
                  <a:fillRect l="-1086" t="-41745" b="-39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D93AEF-E1B9-A84E-B486-66EC831CD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4" b="9922"/>
          <a:stretch/>
        </p:blipFill>
        <p:spPr>
          <a:xfrm>
            <a:off x="1636057" y="4921623"/>
            <a:ext cx="8220636" cy="1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9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Reconstruction and the Riemann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</p:spPr>
            <p:txBody>
              <a:bodyPr/>
              <a:lstStyle/>
              <a:p>
                <a:r>
                  <a:rPr lang="en-US" dirty="0"/>
                  <a:t>For the advection equation, with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our interface states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difference equation, then become: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Precisely the upwind finite-difference scheme we saw earlier.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4062225"/>
              </a:xfrm>
              <a:blipFill>
                <a:blip r:embed="rId2"/>
                <a:stretch>
                  <a:fillRect l="-965"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D93AEF-E1B9-A84E-B486-66EC831CD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4" b="9922"/>
          <a:stretch/>
        </p:blipFill>
        <p:spPr>
          <a:xfrm>
            <a:off x="1636057" y="4921623"/>
            <a:ext cx="8220636" cy="1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71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Higher order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can increase the order of accuracy in the integration of the advection equation in 3 places: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averaging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over the volume of the cell.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reconstruction method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interfaces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time integration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153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DCE2F9-F4C3-DA4C-B0FC-7FF6F22D14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1. Averaging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DCE2F9-F4C3-DA4C-B0FC-7FF6F22D1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682" y="1325562"/>
                <a:ext cx="12111318" cy="5532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Lets calculate the averaging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a Tylor expansion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averaging: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first term is integration over a constant and gives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The second term is odd over the interface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integrates to 0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The third term integrates to something like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before dividing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The result scales like: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second order accuracy in space there is no need to go beyond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82" y="1325562"/>
                <a:ext cx="12111318" cy="5532437"/>
              </a:xfrm>
              <a:blipFill>
                <a:blip r:embed="rId3"/>
                <a:stretch>
                  <a:fillRect l="-733" t="-4004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16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General classification of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Consider a general PDE of two independent variables: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Hyperbolic if: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Parabolic if: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Elliptic if: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problems involve hybrid systems, including multiple types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799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2. Piecewise linear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3820178"/>
              </a:xfrm>
            </p:spPr>
            <p:txBody>
              <a:bodyPr/>
              <a:lstStyle/>
              <a:p>
                <a:r>
                  <a:rPr lang="en-US" dirty="0"/>
                  <a:t>So far we did reconstruction assuming that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 is constant in a cell.</a:t>
                </a:r>
              </a:p>
              <a:p>
                <a:pPr lvl="1"/>
                <a:r>
                  <a:rPr lang="en-US" dirty="0"/>
                  <a:t>This is called </a:t>
                </a:r>
                <a:r>
                  <a:rPr lang="en-US" i="1" dirty="0"/>
                  <a:t>piecewise constant reconstruction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To improve accuracy we allow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  to vary linearly in the zone.</a:t>
                </a:r>
              </a:p>
              <a:p>
                <a:pPr lvl="1"/>
                <a:r>
                  <a:rPr lang="en-US" dirty="0"/>
                  <a:t>This is called </a:t>
                </a:r>
                <a:r>
                  <a:rPr lang="en-US" i="1" dirty="0"/>
                  <a:t>piecewise linear reconstruction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the figure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represented by the dotted gray lines</a:t>
                </a:r>
              </a:p>
              <a:p>
                <a:r>
                  <a:rPr lang="en-US" dirty="0"/>
                  <a:t>To calculate the difference for the slope we use a centered-difference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3820178"/>
              </a:xfrm>
              <a:blipFill>
                <a:blip r:embed="rId2"/>
                <a:stretch>
                  <a:fillRect l="-965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FC9A11-0981-D448-89E6-9DF97CB85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0" b="18705"/>
          <a:stretch/>
        </p:blipFill>
        <p:spPr>
          <a:xfrm>
            <a:off x="511112" y="5145741"/>
            <a:ext cx="10107082" cy="17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2. Piecewise linear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3945684"/>
              </a:xfrm>
            </p:spPr>
            <p:txBody>
              <a:bodyPr/>
              <a:lstStyle/>
              <a:p>
                <a:r>
                  <a:rPr lang="en-US" dirty="0"/>
                  <a:t>To calculate the difference for the slope we use a centered-difference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reconstructed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on the interface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the result is conservative, e.g.,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3945684"/>
              </a:xfrm>
              <a:blipFill>
                <a:blip r:embed="rId2"/>
                <a:stretch>
                  <a:fillRect l="-965" t="-2244" b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FC9A11-0981-D448-89E6-9DF97CB85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0" b="18705"/>
          <a:stretch/>
        </p:blipFill>
        <p:spPr>
          <a:xfrm>
            <a:off x="511112" y="5145741"/>
            <a:ext cx="10107082" cy="17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59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2. Piecewise linear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265476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The left and right reconstruction states of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thus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2654767"/>
              </a:xfrm>
              <a:blipFill>
                <a:blip r:embed="rId2"/>
                <a:stretch>
                  <a:fillRect l="-965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E3B886-D5D0-A648-AA9A-7218539C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3871856"/>
            <a:ext cx="7465359" cy="29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8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2. Piecewise linear reconstruction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439400" cy="3443661"/>
              </a:xfrm>
            </p:spPr>
            <p:txBody>
              <a:bodyPr/>
              <a:lstStyle/>
              <a:p>
                <a:r>
                  <a:rPr lang="en-US" dirty="0"/>
                  <a:t>To reconstruct the interface states just outside the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lo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−1/2,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hi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+1/2,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the piecewise linear reconstruction requires </a:t>
                </a:r>
                <a:r>
                  <a:rPr lang="en-US" dirty="0">
                    <a:solidFill>
                      <a:srgbClr val="FF0000"/>
                    </a:solidFill>
                  </a:rPr>
                  <a:t>2 ghost cells </a:t>
                </a:r>
                <a:r>
                  <a:rPr lang="en-US" dirty="0"/>
                  <a:t>on each side of the computational domain instead of one (</a:t>
                </a:r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  <a:r>
                  <a:rPr lang="en-US" dirty="0"/>
                  <a:t>).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439400" cy="3443661"/>
              </a:xfrm>
              <a:blipFill>
                <a:blip r:embed="rId2"/>
                <a:stretch>
                  <a:fillRect l="-972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010F89-94F6-6044-B89E-03700628A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93" y="4625788"/>
            <a:ext cx="8607612" cy="21519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E7947F-4263-E346-AB47-686B877740E5}"/>
              </a:ext>
            </a:extLst>
          </p:cNvPr>
          <p:cNvCxnSpPr>
            <a:cxnSpLocks/>
          </p:cNvCxnSpPr>
          <p:nvPr/>
        </p:nvCxnSpPr>
        <p:spPr>
          <a:xfrm>
            <a:off x="2581835" y="4625788"/>
            <a:ext cx="663389" cy="636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1195B-AB30-6442-A643-8B43989508EC}"/>
              </a:ext>
            </a:extLst>
          </p:cNvPr>
          <p:cNvCxnSpPr>
            <a:cxnSpLocks/>
          </p:cNvCxnSpPr>
          <p:nvPr/>
        </p:nvCxnSpPr>
        <p:spPr>
          <a:xfrm flipH="1">
            <a:off x="8444755" y="4625788"/>
            <a:ext cx="708641" cy="6454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7F0780C-DA39-E747-82E9-7E80659000A8}"/>
                  </a:ext>
                </a:extLst>
              </p:cNvPr>
              <p:cNvSpPr/>
              <p:nvPr/>
            </p:nvSpPr>
            <p:spPr>
              <a:xfrm>
                <a:off x="1389961" y="4148024"/>
                <a:ext cx="1352806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−1/2,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7F0780C-DA39-E747-82E9-7E8065900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61" y="4148024"/>
                <a:ext cx="1352806" cy="49481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BBF788-3D57-9F43-BF41-75D8F592298C}"/>
                  </a:ext>
                </a:extLst>
              </p:cNvPr>
              <p:cNvSpPr/>
              <p:nvPr/>
            </p:nvSpPr>
            <p:spPr>
              <a:xfrm>
                <a:off x="8963934" y="4148024"/>
                <a:ext cx="1384033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hi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BBF788-3D57-9F43-BF41-75D8F5922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34" y="4148024"/>
                <a:ext cx="1384033" cy="494815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3. Time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3"/>
                <a:ext cx="12093388" cy="3138862"/>
              </a:xfrm>
            </p:spPr>
            <p:txBody>
              <a:bodyPr/>
              <a:lstStyle/>
              <a:p>
                <a:r>
                  <a:rPr lang="en-US" dirty="0"/>
                  <a:t>To integrate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we can use various order Runge-</a:t>
                </a:r>
                <a:r>
                  <a:rPr lang="en-US" dirty="0" err="1"/>
                  <a:t>Kutta</a:t>
                </a:r>
                <a:r>
                  <a:rPr lang="en-US" dirty="0"/>
                  <a:t>, e.g. 2</a:t>
                </a:r>
                <a:r>
                  <a:rPr lang="en-US" baseline="30000" dirty="0"/>
                  <a:t>nd</a:t>
                </a:r>
                <a:r>
                  <a:rPr lang="en-US" dirty="0"/>
                  <a:t> order.</a:t>
                </a:r>
              </a:p>
              <a:p>
                <a:r>
                  <a:rPr lang="en-US" dirty="0"/>
                  <a:t>Here we don’t have an analytic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need to calculate it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fluxes are calculated on the interfaces using piecewise linear reconstruction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3"/>
                <a:ext cx="12093388" cy="3138862"/>
              </a:xfrm>
              <a:blipFill>
                <a:blip r:embed="rId2"/>
                <a:stretch>
                  <a:fillRect l="-840" t="-2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2AFA95-7FD9-9548-9E84-E705BD27F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9" b="9589"/>
          <a:stretch/>
        </p:blipFill>
        <p:spPr>
          <a:xfrm>
            <a:off x="1726005" y="4894729"/>
            <a:ext cx="8360250" cy="19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6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3. Time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093388" cy="3676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basic algorithm: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the flux difference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p>
                    </m:sSubSup>
                  </m:oMath>
                </a14:m>
                <a:r>
                  <a:rPr lang="en-US" dirty="0"/>
                  <a:t> using Euler method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Calculate the new fluxes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using piecewise linear reconstruction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093388" cy="3676744"/>
              </a:xfrm>
              <a:blipFill>
                <a:blip r:embed="rId2"/>
                <a:stretch>
                  <a:fillRect l="-1050" t="-2405" b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93A4DE-B1CE-FD48-A6C9-8984FF5E4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9" b="9589"/>
          <a:stretch/>
        </p:blipFill>
        <p:spPr>
          <a:xfrm>
            <a:off x="1726005" y="4894729"/>
            <a:ext cx="8360250" cy="19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3. Time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093388" cy="3676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basic algorithm:</a:t>
                </a:r>
              </a:p>
              <a:p>
                <a:pPr lvl="1"/>
                <a:r>
                  <a:rPr lang="en-US" dirty="0"/>
                  <a:t>Calculate the new fluxes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using piecewise linear reconstruction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+1/2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Calculate the time derivative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Take the full time step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093388" cy="3676744"/>
              </a:xfrm>
              <a:blipFill>
                <a:blip r:embed="rId2"/>
                <a:stretch>
                  <a:fillRect l="-105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D5F689-8D95-BC44-AE9C-3897D5F05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9" b="9589"/>
          <a:stretch/>
        </p:blipFill>
        <p:spPr>
          <a:xfrm>
            <a:off x="1726005" y="4894729"/>
            <a:ext cx="8360250" cy="19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0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 – smooth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2197567"/>
          </a:xfrm>
        </p:spPr>
        <p:txBody>
          <a:bodyPr/>
          <a:lstStyle/>
          <a:p>
            <a:r>
              <a:rPr lang="en-US" dirty="0"/>
              <a:t>Implementing the algorithm into a code (homework) we can repeat our experiment of advancing a function through a periodic box.</a:t>
            </a:r>
          </a:p>
          <a:p>
            <a:r>
              <a:rPr lang="en-US" dirty="0"/>
              <a:t>For a smooth function the algorithm works reasonably well.</a:t>
            </a:r>
          </a:p>
          <a:p>
            <a:r>
              <a:rPr lang="en-US" dirty="0"/>
              <a:t>For example a Gaussian function after one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B9112-95BD-394B-AAED-6D7B40D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3102837"/>
            <a:ext cx="5602942" cy="375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9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 – sharp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12742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algorithm cannot handle well sharp gradients or discontinuities.</a:t>
            </a:r>
          </a:p>
          <a:p>
            <a:r>
              <a:rPr lang="en-US" dirty="0"/>
              <a:t>For example when advancing a step function we get oscillations near the edges, somewhat similar to the FTCS case.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CA6F-6BE4-A543-99AE-BB3BDA67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03" y="2698376"/>
            <a:ext cx="6242850" cy="40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49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Handling discontinuities – slope limiters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3291261"/>
          </a:xfrm>
        </p:spPr>
        <p:txBody>
          <a:bodyPr/>
          <a:lstStyle/>
          <a:p>
            <a:r>
              <a:rPr lang="en-US" dirty="0"/>
              <a:t>The reason is that the reconstruction method can overshoot in the presence of sharp slope changes.</a:t>
            </a:r>
          </a:p>
          <a:p>
            <a:r>
              <a:rPr lang="en-US" dirty="0"/>
              <a:t>This can be fixed through the use of slope limiters. </a:t>
            </a:r>
          </a:p>
          <a:p>
            <a:r>
              <a:rPr lang="en-US" dirty="0"/>
              <a:t>A limiter modifies the piecewise linear slopes near extrema to prevent overshoots.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EE9702-FC1C-FD46-8397-81406CED4E34}"/>
              </a:ext>
            </a:extLst>
          </p:cNvPr>
          <p:cNvGrpSpPr/>
          <p:nvPr/>
        </p:nvGrpSpPr>
        <p:grpSpPr>
          <a:xfrm>
            <a:off x="1066799" y="4778319"/>
            <a:ext cx="9427883" cy="2079681"/>
            <a:chOff x="1066799" y="4778319"/>
            <a:chExt cx="9427883" cy="20796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D9DCD6-F31E-814C-9874-6E58E5DAF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59" b="6705"/>
            <a:stretch/>
          </p:blipFill>
          <p:spPr>
            <a:xfrm>
              <a:off x="1066799" y="4778319"/>
              <a:ext cx="9427883" cy="207968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F8F926-27A8-E044-9A09-D9276DA59CB9}"/>
                </a:ext>
              </a:extLst>
            </p:cNvPr>
            <p:cNvSpPr/>
            <p:nvPr/>
          </p:nvSpPr>
          <p:spPr>
            <a:xfrm>
              <a:off x="4213412" y="5091953"/>
              <a:ext cx="1021976" cy="224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145787-B54C-664C-B2C6-AD3E665F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97" t="62601" r="40381" b="34536"/>
            <a:stretch/>
          </p:blipFill>
          <p:spPr>
            <a:xfrm>
              <a:off x="4894728" y="5199535"/>
              <a:ext cx="322731" cy="674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EA26D6-C2FE-BF4C-BA23-87DC98E59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97" t="62601" r="40381" b="34536"/>
            <a:stretch/>
          </p:blipFill>
          <p:spPr>
            <a:xfrm>
              <a:off x="4616817" y="5199535"/>
              <a:ext cx="322731" cy="674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22E47D-10C0-AD48-B282-57D23C622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97" t="62601" r="40381" b="34536"/>
            <a:stretch/>
          </p:blipFill>
          <p:spPr>
            <a:xfrm>
              <a:off x="4329948" y="5199534"/>
              <a:ext cx="322731" cy="674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0B6E3F-FE11-6246-B93B-028DFB28C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97" t="62601" r="40381" b="34536"/>
            <a:stretch/>
          </p:blipFill>
          <p:spPr>
            <a:xfrm>
              <a:off x="4240304" y="5199531"/>
              <a:ext cx="322731" cy="67481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05357F-FE3E-DE42-A51A-0032CB7F4214}"/>
                </a:ext>
              </a:extLst>
            </p:cNvPr>
            <p:cNvCxnSpPr>
              <a:cxnSpLocks/>
            </p:cNvCxnSpPr>
            <p:nvPr/>
          </p:nvCxnSpPr>
          <p:spPr>
            <a:xfrm>
              <a:off x="4213412" y="5091952"/>
              <a:ext cx="1021976" cy="224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2468C2-80F4-0244-A693-C749EDBB0087}"/>
                </a:ext>
              </a:extLst>
            </p:cNvPr>
            <p:cNvCxnSpPr/>
            <p:nvPr/>
          </p:nvCxnSpPr>
          <p:spPr>
            <a:xfrm>
              <a:off x="4186517" y="5056092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8397D7-A8F4-5C46-B217-3615B00DFF82}"/>
                </a:ext>
              </a:extLst>
            </p:cNvPr>
            <p:cNvCxnSpPr/>
            <p:nvPr/>
          </p:nvCxnSpPr>
          <p:spPr>
            <a:xfrm>
              <a:off x="5244350" y="5065057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740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Discretization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The systems are described by continuous mathematical functions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their derivatives in space and time </a:t>
                </a:r>
              </a:p>
              <a:p>
                <a:r>
                  <a:rPr lang="en-US" dirty="0"/>
                  <a:t>Must be discretize to be solved on a computer.</a:t>
                </a:r>
              </a:p>
              <a:p>
                <a:r>
                  <a:rPr lang="en-US" dirty="0"/>
                  <a:t>Different discretization methods </a:t>
                </a:r>
              </a:p>
              <a:p>
                <a:r>
                  <a:rPr lang="en-US" dirty="0" err="1"/>
                  <a:t>Gridless</a:t>
                </a:r>
                <a:r>
                  <a:rPr lang="en-US" dirty="0"/>
                  <a:t> methods :</a:t>
                </a:r>
              </a:p>
              <a:p>
                <a:pPr lvl="1"/>
                <a:r>
                  <a:rPr lang="en-US" b="1" dirty="0"/>
                  <a:t>Spectral methods</a:t>
                </a:r>
                <a:r>
                  <a:rPr lang="en-US" dirty="0"/>
                  <a:t>: represent the function as a superposition of continuous basis functions (e.g. sines and cosines) .</a:t>
                </a:r>
              </a:p>
              <a:p>
                <a:pPr lvl="1"/>
                <a:r>
                  <a:rPr lang="en-US" b="1" dirty="0"/>
                  <a:t>Smoothed particle hydrodynamics </a:t>
                </a:r>
                <a:r>
                  <a:rPr lang="en-US" dirty="0"/>
                  <a:t>(SPH): Use discrete particles to represent the mass distribution and produce continuous functions by integrating over these particles </a:t>
                </a:r>
              </a:p>
              <a:p>
                <a:r>
                  <a:rPr lang="en-US" dirty="0"/>
                  <a:t>Grid based methods:</a:t>
                </a:r>
              </a:p>
              <a:p>
                <a:pPr lvl="1"/>
                <a:r>
                  <a:rPr lang="en-US" b="1" dirty="0"/>
                  <a:t>Structured grids</a:t>
                </a:r>
                <a:r>
                  <a:rPr lang="en-US" dirty="0"/>
                  <a:t>, e.g. Cartesian. </a:t>
                </a:r>
              </a:p>
              <a:p>
                <a:pPr lvl="1"/>
                <a:r>
                  <a:rPr lang="en-US" b="1" dirty="0"/>
                  <a:t>Unstructured grids </a:t>
                </a:r>
                <a:r>
                  <a:rPr lang="en-US" dirty="0"/>
                  <a:t>, e.g. triangular cells (in 2D) or tetrahedra (in 3D).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 b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877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Handling discontinuities – slope limiters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1"/>
                <a:ext cx="10515600" cy="37663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simple limiter is the </a:t>
                </a:r>
                <a:r>
                  <a:rPr lang="en-US" i="1" dirty="0" err="1"/>
                  <a:t>minmod</a:t>
                </a:r>
                <a:r>
                  <a:rPr lang="en-US" i="1" dirty="0"/>
                  <a:t> limiter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err="1" smtClean="0">
                          <a:latin typeface="Cambria Math" panose="02040503050406030204" pitchFamily="18" charset="0"/>
                        </a:rPr>
                        <m:t>minmod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minmod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the slopes on both sides of the interface have different signs, the function has an extrema and the slopes are limited.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1"/>
                <a:ext cx="10515600" cy="3766391"/>
              </a:xfrm>
              <a:blipFill>
                <a:blip r:embed="rId3"/>
                <a:stretch>
                  <a:fillRect l="-965" t="-52349" b="-89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DC0E537-1973-C54C-9DBF-D69EBCFC3808}"/>
              </a:ext>
            </a:extLst>
          </p:cNvPr>
          <p:cNvSpPr/>
          <p:nvPr/>
        </p:nvSpPr>
        <p:spPr>
          <a:xfrm>
            <a:off x="9843247" y="2590275"/>
            <a:ext cx="385483" cy="905435"/>
          </a:xfrm>
          <a:prstGeom prst="rightBrace">
            <a:avLst>
              <a:gd name="adj1" fmla="val 3624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0FA9D-F6C7-5B4A-9314-B2FD2A333E29}"/>
              </a:ext>
            </a:extLst>
          </p:cNvPr>
          <p:cNvSpPr txBox="1"/>
          <p:nvPr/>
        </p:nvSpPr>
        <p:spPr>
          <a:xfrm>
            <a:off x="10157012" y="2668074"/>
            <a:ext cx="2106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No extrema take the minimal slope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3506160-50E9-5842-85EF-86BDF1D2649E}"/>
              </a:ext>
            </a:extLst>
          </p:cNvPr>
          <p:cNvSpPr/>
          <p:nvPr/>
        </p:nvSpPr>
        <p:spPr>
          <a:xfrm>
            <a:off x="9843247" y="3563763"/>
            <a:ext cx="385483" cy="255168"/>
          </a:xfrm>
          <a:prstGeom prst="rightBrace">
            <a:avLst>
              <a:gd name="adj1" fmla="val 3624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6B2BB-2D66-6F46-AFFB-681E3E84FB6B}"/>
              </a:ext>
            </a:extLst>
          </p:cNvPr>
          <p:cNvSpPr txBox="1"/>
          <p:nvPr/>
        </p:nvSpPr>
        <p:spPr>
          <a:xfrm>
            <a:off x="10157012" y="3337404"/>
            <a:ext cx="1963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extrema limit the slope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10182C-523F-3940-99FA-6F5322C9D9C1}"/>
              </a:ext>
            </a:extLst>
          </p:cNvPr>
          <p:cNvGrpSpPr/>
          <p:nvPr/>
        </p:nvGrpSpPr>
        <p:grpSpPr>
          <a:xfrm>
            <a:off x="1066799" y="4778319"/>
            <a:ext cx="9427883" cy="2079681"/>
            <a:chOff x="1066799" y="4778319"/>
            <a:chExt cx="9427883" cy="2079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5F453E-D970-BD44-80C5-22A8401C6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9" b="6705"/>
            <a:stretch/>
          </p:blipFill>
          <p:spPr>
            <a:xfrm>
              <a:off x="1066799" y="4778319"/>
              <a:ext cx="9427883" cy="20796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D937D4-DE0C-5348-BEE5-87EA2F4E307B}"/>
                </a:ext>
              </a:extLst>
            </p:cNvPr>
            <p:cNvSpPr/>
            <p:nvPr/>
          </p:nvSpPr>
          <p:spPr>
            <a:xfrm>
              <a:off x="4213412" y="5091953"/>
              <a:ext cx="1021976" cy="224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DFD955-5427-824D-B8AE-436E57A2E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97" t="62601" r="40381" b="34536"/>
            <a:stretch/>
          </p:blipFill>
          <p:spPr>
            <a:xfrm>
              <a:off x="4894728" y="5199535"/>
              <a:ext cx="322731" cy="674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A791C3-74C2-2942-B26B-37A328D74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97" t="62601" r="40381" b="34536"/>
            <a:stretch/>
          </p:blipFill>
          <p:spPr>
            <a:xfrm>
              <a:off x="4616817" y="5199535"/>
              <a:ext cx="322731" cy="6748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90D10-0338-AA48-A008-99D24B7F4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97" t="62601" r="40381" b="34536"/>
            <a:stretch/>
          </p:blipFill>
          <p:spPr>
            <a:xfrm>
              <a:off x="4329948" y="5199534"/>
              <a:ext cx="322731" cy="67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09C417-4C0F-1843-9133-E7F4F325E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97" t="62601" r="40381" b="34536"/>
            <a:stretch/>
          </p:blipFill>
          <p:spPr>
            <a:xfrm>
              <a:off x="4240304" y="5199531"/>
              <a:ext cx="322731" cy="6748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EEE50F-FD4C-4849-8DDE-AF29E7B8117F}"/>
                </a:ext>
              </a:extLst>
            </p:cNvPr>
            <p:cNvCxnSpPr>
              <a:cxnSpLocks/>
            </p:cNvCxnSpPr>
            <p:nvPr/>
          </p:nvCxnSpPr>
          <p:spPr>
            <a:xfrm>
              <a:off x="4213412" y="5091952"/>
              <a:ext cx="1021976" cy="2241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ECD4B9-A505-E24D-B62D-3A3E147EAC7A}"/>
                </a:ext>
              </a:extLst>
            </p:cNvPr>
            <p:cNvCxnSpPr/>
            <p:nvPr/>
          </p:nvCxnSpPr>
          <p:spPr>
            <a:xfrm>
              <a:off x="4186517" y="5056092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D5CC144-3627-0F4A-A524-C6536A62CE5F}"/>
                </a:ext>
              </a:extLst>
            </p:cNvPr>
            <p:cNvCxnSpPr/>
            <p:nvPr/>
          </p:nvCxnSpPr>
          <p:spPr>
            <a:xfrm>
              <a:off x="5244350" y="5065057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1550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1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2DA2E-ABC0-244A-A2D4-B212ECA1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4" cy="25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7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C1A90-4C55-AF49-B263-EEB1CFBD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6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8B98-0080-A948-A410-5D94DC01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0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367D5-4578-CC49-9E1C-DC8369B9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5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7F178-0AA4-CF49-97A2-44D2010A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75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3EACC-E09A-2946-A8A6-5957A0D9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37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Without a limiter the data develops overshoots and undershoots around the discontinuity.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4F739-9098-E443-9316-44C583FB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8" y="3491749"/>
            <a:ext cx="10201844" cy="25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E0EB4-2077-B942-986E-4F8166FF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Grid basics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In astrophysics we typically use structured grids.</a:t>
            </a:r>
          </a:p>
          <a:p>
            <a:r>
              <a:rPr lang="en-US" dirty="0"/>
              <a:t>Logically Cartesian grids - position on the grid can be specified by a single integer index in each dimension. </a:t>
            </a:r>
          </a:p>
          <a:p>
            <a:r>
              <a:rPr lang="en-US" dirty="0"/>
              <a:t>Two main types of structured grids:</a:t>
            </a:r>
          </a:p>
          <a:p>
            <a:pPr lvl="1"/>
            <a:r>
              <a:rPr lang="en-US" dirty="0"/>
              <a:t>Finite difference: The discrete data is associated with specific points of the function in space. </a:t>
            </a:r>
          </a:p>
          <a:p>
            <a:pPr lvl="1"/>
            <a:r>
              <a:rPr lang="en-US" dirty="0"/>
              <a:t>Finite Volume: The discrete data is represented by averages over a control volume.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510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A15D2-3328-D144-B1C5-8904F892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3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E61E7-A1A6-9749-B591-1E383013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26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3D4EF-BC07-D64A-B73E-5FC62E3A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6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ED3CD-C3EC-594F-94E3-C6E1A0CA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6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9A4AD-CCAD-B94B-9B4A-BCEE3EF8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9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C5CD3-E169-9A4D-8F4E-A826EB5E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7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Discontinuities with </a:t>
            </a:r>
            <a:r>
              <a:rPr lang="en-US" dirty="0" err="1"/>
              <a:t>minmod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/>
              <a:t>Lets look at the evolution of an initial discontinuity with and without limiting.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 limiter eliminates the overshoots, and keeps the discontinuity sharper.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3097-B5D0-B740-A3F2-9D984A7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3491752"/>
            <a:ext cx="10201836" cy="255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9693E-7C03-2D47-B838-6C87838B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3491751"/>
            <a:ext cx="10201840" cy="2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85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Test problem – sharp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FD65-F675-944D-A379-3A5FFFAE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1166626"/>
          </a:xfrm>
        </p:spPr>
        <p:txBody>
          <a:bodyPr/>
          <a:lstStyle/>
          <a:p>
            <a:r>
              <a:rPr lang="en-US" dirty="0"/>
              <a:t>when including a slope limiter the solution behaves much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9EB5A-4903-6D4C-ADE9-59BB139B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59" y="1949671"/>
            <a:ext cx="7124088" cy="47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0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7C3A4A-F94C-9C46-BF3D-9AC51E11A108}"/>
              </a:ext>
            </a:extLst>
          </p:cNvPr>
          <p:cNvGrpSpPr/>
          <p:nvPr/>
        </p:nvGrpSpPr>
        <p:grpSpPr>
          <a:xfrm>
            <a:off x="1066799" y="4778319"/>
            <a:ext cx="9427883" cy="2079681"/>
            <a:chOff x="1066799" y="4778319"/>
            <a:chExt cx="9427883" cy="2079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D926E5-8B97-0048-AAD6-AD469BF2E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59" b="6705"/>
            <a:stretch/>
          </p:blipFill>
          <p:spPr>
            <a:xfrm>
              <a:off x="1066799" y="4778319"/>
              <a:ext cx="9427883" cy="20796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56E45-195D-E344-936A-6D74598611A6}"/>
                </a:ext>
              </a:extLst>
            </p:cNvPr>
            <p:cNvSpPr/>
            <p:nvPr/>
          </p:nvSpPr>
          <p:spPr>
            <a:xfrm>
              <a:off x="4213412" y="5091953"/>
              <a:ext cx="1021976" cy="224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3C8F86-405A-3145-BA4E-B5F9FED9D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97" t="62601" r="40381" b="34536"/>
            <a:stretch/>
          </p:blipFill>
          <p:spPr>
            <a:xfrm>
              <a:off x="4894728" y="5181605"/>
              <a:ext cx="322731" cy="674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E5A3DB-9A53-3C48-BFE3-7821A2825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97" t="62601" r="40381" b="34536"/>
            <a:stretch/>
          </p:blipFill>
          <p:spPr>
            <a:xfrm>
              <a:off x="4616817" y="5181605"/>
              <a:ext cx="322731" cy="67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882702-8D53-E74A-8E65-017D63D48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97" t="62601" r="40381" b="34536"/>
            <a:stretch/>
          </p:blipFill>
          <p:spPr>
            <a:xfrm>
              <a:off x="4329948" y="5181604"/>
              <a:ext cx="322731" cy="674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62C7D6-366D-C946-8F04-96DC73391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97" t="62601" r="40381" b="34536"/>
            <a:stretch/>
          </p:blipFill>
          <p:spPr>
            <a:xfrm>
              <a:off x="4240304" y="5181601"/>
              <a:ext cx="322731" cy="6748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0A2462-7B9E-5842-BC87-FAE746B3533E}"/>
                </a:ext>
              </a:extLst>
            </p:cNvPr>
            <p:cNvCxnSpPr/>
            <p:nvPr/>
          </p:nvCxnSpPr>
          <p:spPr>
            <a:xfrm>
              <a:off x="4186517" y="5056092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C28AA9-9771-E04B-B2CA-59A8D92B6745}"/>
                </a:ext>
              </a:extLst>
            </p:cNvPr>
            <p:cNvCxnSpPr/>
            <p:nvPr/>
          </p:nvCxnSpPr>
          <p:spPr>
            <a:xfrm>
              <a:off x="5244350" y="5065057"/>
              <a:ext cx="0" cy="669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5B4962-ABA0-7C48-8D2B-C8804369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Other types of slope (flux) limiters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D6BD2-6376-7B43-BA75-6563A7C5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447" y="1325562"/>
                <a:ext cx="11465859" cy="5299355"/>
              </a:xfrm>
            </p:spPr>
            <p:txBody>
              <a:bodyPr/>
              <a:lstStyle/>
              <a:p>
                <a:r>
                  <a:rPr lang="en-US" dirty="0"/>
                  <a:t>A slightly more complex limiter is the MC limiter (monotonized central difference, Van Leer 1977). </a:t>
                </a:r>
              </a:p>
              <a:p>
                <a:pPr marL="0" indent="0">
                  <a:buNone/>
                </a:pPr>
                <a:r>
                  <a:rPr lang="en-US" dirty="0"/>
                  <a:t>   define: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sign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Similar to </a:t>
                </a:r>
                <a:r>
                  <a:rPr lang="en-US" sz="2400" dirty="0" err="1"/>
                  <a:t>minmod</a:t>
                </a:r>
                <a:r>
                  <a:rPr lang="en-US" sz="2400" dirty="0"/>
                  <a:t>, but takes the minimal derivative rather than minimal difference.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D6BD2-6376-7B43-BA75-6563A7C5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447" y="1325562"/>
                <a:ext cx="11465859" cy="5299355"/>
              </a:xfrm>
              <a:blipFill>
                <a:blip r:embed="rId4"/>
                <a:stretch>
                  <a:fillRect l="-12942" t="-27446" b="-4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8FA6A4-1875-EF4E-B854-469248BCB2B8}"/>
              </a:ext>
            </a:extLst>
          </p:cNvPr>
          <p:cNvCxnSpPr>
            <a:cxnSpLocks/>
          </p:cNvCxnSpPr>
          <p:nvPr/>
        </p:nvCxnSpPr>
        <p:spPr>
          <a:xfrm>
            <a:off x="4213412" y="5091952"/>
            <a:ext cx="1021976" cy="2241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D20C39-FAA8-7946-9980-F92E89CFEAEC}"/>
                  </a:ext>
                </a:extLst>
              </p:cNvPr>
              <p:cNvSpPr txBox="1"/>
              <p:nvPr/>
            </p:nvSpPr>
            <p:spPr>
              <a:xfrm>
                <a:off x="4238227" y="5356090"/>
                <a:ext cx="1086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minmod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D20C39-FAA8-7946-9980-F92E89CFE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27" y="5356090"/>
                <a:ext cx="1086387" cy="646331"/>
              </a:xfrm>
              <a:prstGeom prst="rect">
                <a:avLst/>
              </a:prstGeom>
              <a:blipFill>
                <a:blip r:embed="rId5"/>
                <a:stretch>
                  <a:fillRect l="-1163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40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926E5-8B97-0048-AAD6-AD469BF2E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9" b="6705"/>
          <a:stretch/>
        </p:blipFill>
        <p:spPr>
          <a:xfrm>
            <a:off x="1066799" y="4778319"/>
            <a:ext cx="9427883" cy="2079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B4962-ABA0-7C48-8D2B-C8804369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Other types of slope (flux) limiters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D6BD2-6376-7B43-BA75-6563A7C5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447" y="1325562"/>
                <a:ext cx="11465859" cy="5299355"/>
              </a:xfrm>
            </p:spPr>
            <p:txBody>
              <a:bodyPr/>
              <a:lstStyle/>
              <a:p>
                <a:r>
                  <a:rPr lang="en-US" dirty="0"/>
                  <a:t>A slightly more complex limiter is the MC limiter (monotonized central difference, Van Leer 1977). </a:t>
                </a:r>
              </a:p>
              <a:p>
                <a:pPr marL="0" indent="0">
                  <a:buNone/>
                </a:pPr>
                <a:r>
                  <a:rPr lang="en-US" dirty="0"/>
                  <a:t>   define: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sign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Similar to </a:t>
                </a:r>
                <a:r>
                  <a:rPr lang="en-US" sz="2400" dirty="0" err="1"/>
                  <a:t>minmod</a:t>
                </a:r>
                <a:r>
                  <a:rPr lang="en-US" sz="2400" dirty="0"/>
                  <a:t>, but takes the minimal derivative rather than minimal difference.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D6BD2-6376-7B43-BA75-6563A7C5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447" y="1325562"/>
                <a:ext cx="11465859" cy="5299355"/>
              </a:xfrm>
              <a:blipFill>
                <a:blip r:embed="rId4"/>
                <a:stretch>
                  <a:fillRect l="-12942" t="-27446" b="-4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475C71-0186-5C4C-B1A9-36C1132C72A5}"/>
                  </a:ext>
                </a:extLst>
              </p:cNvPr>
              <p:cNvSpPr txBox="1"/>
              <p:nvPr/>
            </p:nvSpPr>
            <p:spPr>
              <a:xfrm>
                <a:off x="4240059" y="5360829"/>
                <a:ext cx="10555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475C71-0186-5C4C-B1A9-36C1132C7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59" y="5360829"/>
                <a:ext cx="1055545" cy="646331"/>
              </a:xfrm>
              <a:prstGeom prst="rect">
                <a:avLst/>
              </a:prstGeom>
              <a:blipFill>
                <a:blip r:embed="rId5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98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Linear advection in finite difference grids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pPr>
                  <a:spcBef>
                    <a:spcPts val="1600"/>
                  </a:spcBef>
                </a:pPr>
                <a:r>
                  <a:rPr lang="en-US" dirty="0"/>
                  <a:t>Lets solve a simple linear advection equation:</a:t>
                </a:r>
              </a:p>
              <a:p>
                <a:pPr marL="0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solve we need initial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and boundary conditions.</a:t>
                </a:r>
              </a:p>
              <a:p>
                <a:r>
                  <a:rPr lang="en-US" dirty="0"/>
                  <a:t>The solution can be represented as a propagating wave function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 initial profile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dirty="0"/>
                  <a:t> is advected to the right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dirty="0"/>
                  <a:t> at a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CA9B13D-5A6E-F441-B0BF-BBA5E0A30545}"/>
              </a:ext>
            </a:extLst>
          </p:cNvPr>
          <p:cNvSpPr txBox="1"/>
          <p:nvPr/>
        </p:nvSpPr>
        <p:spPr>
          <a:xfrm>
            <a:off x="0" y="6581001"/>
            <a:ext cx="576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https://zingale.github.io/comp_astro_tutorial/</a:t>
            </a:r>
            <a:r>
              <a:rPr lang="en-US" sz="1200" dirty="0" err="1">
                <a:hlinkClick r:id="rId3"/>
              </a:rPr>
              <a:t>advection_euler</a:t>
            </a:r>
            <a:r>
              <a:rPr lang="en-US" sz="1200" dirty="0">
                <a:hlinkClick r:id="rId3"/>
              </a:rPr>
              <a:t>/advection/</a:t>
            </a:r>
            <a:r>
              <a:rPr lang="en-US" sz="1200" dirty="0" err="1">
                <a:hlinkClick r:id="rId3"/>
              </a:rPr>
              <a:t>advection.html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126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1C3831-4BB7-0D4B-9C17-EFEADB34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8"/>
          <a:stretch/>
        </p:blipFill>
        <p:spPr>
          <a:xfrm>
            <a:off x="2644588" y="2496670"/>
            <a:ext cx="6320118" cy="4361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5AB02-9785-D24D-BDBC-EBB43732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0708EA-0D1E-A140-9AC2-941DDB243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259" y="1110409"/>
                <a:ext cx="11914094" cy="5532437"/>
              </a:xfrm>
            </p:spPr>
            <p:txBody>
              <a:bodyPr/>
              <a:lstStyle/>
              <a:p>
                <a:r>
                  <a:rPr lang="en-US" dirty="0"/>
                  <a:t>The price for the use of slope limiters is that convergence is slower.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Ex: show analytically that if we fully limit the slopes (i.e.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), the second-order method reduces to the first-order finite- difference discretization. 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0708EA-0D1E-A140-9AC2-941DDB243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59" y="1110409"/>
                <a:ext cx="11914094" cy="5532437"/>
              </a:xfrm>
              <a:blipFill>
                <a:blip r:embed="rId3"/>
                <a:stretch>
                  <a:fillRect l="-852" t="-1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32B35-9175-8D4D-98C9-AF068F622C02}"/>
                  </a:ext>
                </a:extLst>
              </p:cNvPr>
              <p:cNvSpPr txBox="1"/>
              <p:nvPr/>
            </p:nvSpPr>
            <p:spPr>
              <a:xfrm>
                <a:off x="5636684" y="6642846"/>
                <a:ext cx="3359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32B35-9175-8D4D-98C9-AF068F62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84" y="6642846"/>
                <a:ext cx="33592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D9883-5097-D341-ABFF-DCC20A00D0BD}"/>
                  </a:ext>
                </a:extLst>
              </p:cNvPr>
              <p:cNvSpPr txBox="1"/>
              <p:nvPr/>
            </p:nvSpPr>
            <p:spPr>
              <a:xfrm>
                <a:off x="5375746" y="3119718"/>
                <a:ext cx="857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D9883-5097-D341-ABFF-DCC20A00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746" y="3119718"/>
                <a:ext cx="85779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CAC802-20D3-DA4A-9263-FC86FE5B8CAB}"/>
                  </a:ext>
                </a:extLst>
              </p:cNvPr>
              <p:cNvSpPr txBox="1"/>
              <p:nvPr/>
            </p:nvSpPr>
            <p:spPr>
              <a:xfrm>
                <a:off x="4833866" y="4769224"/>
                <a:ext cx="970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CAC802-20D3-DA4A-9263-FC86FE5B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66" y="4769224"/>
                <a:ext cx="97077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508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Solution 1: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order in time , 2</a:t>
                </a:r>
                <a:r>
                  <a:rPr lang="en-US" baseline="30000" dirty="0"/>
                  <a:t>nd</a:t>
                </a:r>
                <a:r>
                  <a:rPr lang="en-US" dirty="0"/>
                  <a:t> order in space finite volume integration: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fluxes are calculated on the interfaces using piecewise linear reconstruction.</a:t>
                </a:r>
              </a:p>
              <a:p>
                <a:r>
                  <a:rPr lang="en-US" dirty="0"/>
                  <a:t>Upwind Riemann solution and zero slope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−1/2,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 we get after discretization in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is exactly the finite difference upwind solution.</a:t>
                </a:r>
              </a:p>
              <a:p>
                <a:pPr marL="0" indent="0">
                  <a:buNone/>
                </a:pPr>
                <a:r>
                  <a:rPr lang="he-IL" dirty="0">
                    <a:solidFill>
                      <a:srgbClr val="FF0000"/>
                    </a:solidFill>
                  </a:rPr>
                  <a:t>*</a:t>
                </a:r>
                <a:r>
                  <a:rPr lang="en-US" dirty="0">
                    <a:solidFill>
                      <a:srgbClr val="FF0000"/>
                    </a:solidFill>
                  </a:rPr>
                  <a:t>Obtain the equation for the solution of </a:t>
                </a:r>
                <a:r>
                  <a:rPr lang="he-IL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 err="1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order in time and space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  <a:blipFill>
                <a:blip r:embed="rId2"/>
                <a:stretch>
                  <a:fillRect l="-1050" t="-1602" r="-210" b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973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Solution 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in time , 2</a:t>
                </a:r>
                <a:r>
                  <a:rPr lang="en-US" baseline="30000" dirty="0"/>
                  <a:t>nd</a:t>
                </a:r>
                <a:r>
                  <a:rPr lang="en-US" dirty="0"/>
                  <a:t> order in space finite volume integration: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Upwind Riemann solution and zero slope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−1/2,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Taking half step in time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fluxes at half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  <a:blipFill>
                <a:blip r:embed="rId2"/>
                <a:stretch>
                  <a:fillRect l="-840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951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E2F9-F4C3-DA4C-B0FC-7FF6F22D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Solution 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fluxes at half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Defining the slope at half time step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a full time step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This is accurate to first order in space and second order in time.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4FD65-F675-944D-A379-3A5FFFAEB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093388" cy="5532437"/>
              </a:xfrm>
              <a:blipFill>
                <a:blip r:embed="rId2"/>
                <a:stretch>
                  <a:fillRect l="-840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917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9D9B-5C47-5840-BAF2-7056E390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Reconstruct – Evolve -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0FC41-9F9A-224B-873A-15165BEF0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8451"/>
                <a:ext cx="10515600" cy="57471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way to think about these methods is as a reconstruction, evolve, and average (R-E-A) process.</a:t>
                </a:r>
              </a:p>
              <a:p>
                <a:r>
                  <a:rPr lang="en-US" dirty="0"/>
                  <a:t>We can write the conservative update as: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=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Riemann problem will choose the left states: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write the reconstructed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each zone in the form of a piecewise linear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0FC41-9F9A-224B-873A-15165BEF0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8451"/>
                <a:ext cx="10515600" cy="5747125"/>
              </a:xfrm>
              <a:blipFill>
                <a:blip r:embed="rId2"/>
                <a:stretch>
                  <a:fillRect l="-965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8977055-6B72-CA42-94DE-BC7F7816CE9C}"/>
              </a:ext>
            </a:extLst>
          </p:cNvPr>
          <p:cNvSpPr txBox="1">
            <a:spLocks/>
          </p:cNvSpPr>
          <p:nvPr/>
        </p:nvSpPr>
        <p:spPr>
          <a:xfrm>
            <a:off x="838200" y="-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4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FE36-53BF-1045-9946-6706139C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Reconstruct – Evolve -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AF86FD2-9B89-724D-AA64-3666F371B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If we </a:t>
                </a:r>
                <a:r>
                  <a:rPr lang="en-US" dirty="0" err="1"/>
                  <a:t>advect</a:t>
                </a:r>
                <a:r>
                  <a:rPr lang="en-US" dirty="0"/>
                  <a:t> with a CFL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then fraction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of the zone immediately to the left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−1/2 </m:t>
                    </m:r>
                  </m:oMath>
                </a14:m>
                <a:r>
                  <a:rPr lang="en-US" dirty="0"/>
                  <a:t>interface will </a:t>
                </a:r>
                <a:r>
                  <a:rPr lang="en-US" dirty="0" err="1"/>
                  <a:t>advect</a:t>
                </a:r>
                <a:r>
                  <a:rPr lang="en-US" dirty="0"/>
                  <a:t> into zone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over the timestep </a:t>
                </a:r>
              </a:p>
              <a:p>
                <a:r>
                  <a:rPr lang="en-US" dirty="0"/>
                  <a:t>And only a fraction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zone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immediately to the right of the interface will stay in that zone.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AF86FD2-9B89-724D-AA64-3666F371B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1D53099-AAC6-0C49-987A-A34AFD73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3809327"/>
            <a:ext cx="11116235" cy="27790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3382F0-D978-3E44-AD48-774C7D4AE2A1}"/>
              </a:ext>
            </a:extLst>
          </p:cNvPr>
          <p:cNvCxnSpPr>
            <a:cxnSpLocks/>
          </p:cNvCxnSpPr>
          <p:nvPr/>
        </p:nvCxnSpPr>
        <p:spPr>
          <a:xfrm>
            <a:off x="5405041" y="5856201"/>
            <a:ext cx="658351" cy="0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BC47E-421B-1E43-B44E-920E70D58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76" b="5666"/>
          <a:stretch/>
        </p:blipFill>
        <p:spPr>
          <a:xfrm>
            <a:off x="505274" y="6499237"/>
            <a:ext cx="11116235" cy="3156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D36149-3B19-6147-9B16-E9967889070B}"/>
              </a:ext>
            </a:extLst>
          </p:cNvPr>
          <p:cNvSpPr/>
          <p:nvPr/>
        </p:nvSpPr>
        <p:spPr>
          <a:xfrm>
            <a:off x="4150659" y="6127768"/>
            <a:ext cx="5172635" cy="25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151692-DC94-3248-BFE1-388EB26EE9F3}"/>
                  </a:ext>
                </a:extLst>
              </p:cNvPr>
              <p:cNvSpPr txBox="1"/>
              <p:nvPr/>
            </p:nvSpPr>
            <p:spPr>
              <a:xfrm>
                <a:off x="5405041" y="6170171"/>
                <a:ext cx="643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151692-DC94-3248-BFE1-388EB26EE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41" y="6170171"/>
                <a:ext cx="6437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BEFB6C-19A2-D847-8519-AF17996F01DA}"/>
                  </a:ext>
                </a:extLst>
              </p:cNvPr>
              <p:cNvSpPr txBox="1"/>
              <p:nvPr/>
            </p:nvSpPr>
            <p:spPr>
              <a:xfrm>
                <a:off x="5964004" y="6162409"/>
                <a:ext cx="125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BEFB6C-19A2-D847-8519-AF17996F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04" y="6162409"/>
                <a:ext cx="125014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746610-A50A-394D-ABCF-EDFD139374C0}"/>
              </a:ext>
            </a:extLst>
          </p:cNvPr>
          <p:cNvCxnSpPr>
            <a:cxnSpLocks/>
          </p:cNvCxnSpPr>
          <p:nvPr/>
        </p:nvCxnSpPr>
        <p:spPr>
          <a:xfrm>
            <a:off x="6095999" y="5856201"/>
            <a:ext cx="494078" cy="0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31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FE36-53BF-1045-9946-6706139C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Reconstruct – Evolve -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AF86FD2-9B89-724D-AA64-3666F371B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We can write this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Ex: show that the terms in brackets are the averages of the quantity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from zone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that enters zone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in zone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that leaves the zone.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AF86FD2-9B89-724D-AA64-3666F371B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1D53099-AAC6-0C49-987A-A34AFD73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3809327"/>
            <a:ext cx="11116235" cy="2779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D51C02-F45C-DF4D-AD89-9142BE48FA05}"/>
                  </a:ext>
                </a:extLst>
              </p:cNvPr>
              <p:cNvSpPr txBox="1"/>
              <p:nvPr/>
            </p:nvSpPr>
            <p:spPr>
              <a:xfrm>
                <a:off x="4787945" y="3669071"/>
                <a:ext cx="1059521" cy="518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−1/2,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D51C02-F45C-DF4D-AD89-9142BE48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45" y="3669071"/>
                <a:ext cx="1059521" cy="518155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7FF2AD-1F17-484F-B6C9-A4E2F27CF859}"/>
                  </a:ext>
                </a:extLst>
              </p:cNvPr>
              <p:cNvSpPr txBox="1"/>
              <p:nvPr/>
            </p:nvSpPr>
            <p:spPr>
              <a:xfrm>
                <a:off x="6547874" y="3603041"/>
                <a:ext cx="1059521" cy="518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+1/2,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7FF2AD-1F17-484F-B6C9-A4E2F27C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74" y="3603041"/>
                <a:ext cx="1059521" cy="518155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0FFD63-570A-A84D-AB3D-35EE6013DE71}"/>
              </a:ext>
            </a:extLst>
          </p:cNvPr>
          <p:cNvCxnSpPr/>
          <p:nvPr/>
        </p:nvCxnSpPr>
        <p:spPr>
          <a:xfrm>
            <a:off x="5467500" y="4208428"/>
            <a:ext cx="266716" cy="458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23BD67-5C83-C84F-A8AC-D05FC64F0DE2}"/>
              </a:ext>
            </a:extLst>
          </p:cNvPr>
          <p:cNvCxnSpPr>
            <a:cxnSpLocks/>
          </p:cNvCxnSpPr>
          <p:nvPr/>
        </p:nvCxnSpPr>
        <p:spPr>
          <a:xfrm flipH="1">
            <a:off x="6868044" y="4234940"/>
            <a:ext cx="209591" cy="1417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3382F0-D978-3E44-AD48-774C7D4AE2A1}"/>
              </a:ext>
            </a:extLst>
          </p:cNvPr>
          <p:cNvCxnSpPr>
            <a:cxnSpLocks/>
          </p:cNvCxnSpPr>
          <p:nvPr/>
        </p:nvCxnSpPr>
        <p:spPr>
          <a:xfrm>
            <a:off x="5405041" y="5856201"/>
            <a:ext cx="658351" cy="0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BC47E-421B-1E43-B44E-920E70D58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76" b="5666"/>
          <a:stretch/>
        </p:blipFill>
        <p:spPr>
          <a:xfrm>
            <a:off x="505274" y="6499237"/>
            <a:ext cx="11116235" cy="3156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D36149-3B19-6147-9B16-E9967889070B}"/>
              </a:ext>
            </a:extLst>
          </p:cNvPr>
          <p:cNvSpPr/>
          <p:nvPr/>
        </p:nvSpPr>
        <p:spPr>
          <a:xfrm>
            <a:off x="4150659" y="6127768"/>
            <a:ext cx="5172635" cy="25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151692-DC94-3248-BFE1-388EB26EE9F3}"/>
                  </a:ext>
                </a:extLst>
              </p:cNvPr>
              <p:cNvSpPr txBox="1"/>
              <p:nvPr/>
            </p:nvSpPr>
            <p:spPr>
              <a:xfrm>
                <a:off x="5405041" y="6170171"/>
                <a:ext cx="643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151692-DC94-3248-BFE1-388EB26EE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41" y="6170171"/>
                <a:ext cx="6437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BEFB6C-19A2-D847-8519-AF17996F01DA}"/>
                  </a:ext>
                </a:extLst>
              </p:cNvPr>
              <p:cNvSpPr txBox="1"/>
              <p:nvPr/>
            </p:nvSpPr>
            <p:spPr>
              <a:xfrm>
                <a:off x="5964004" y="6162409"/>
                <a:ext cx="125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BEFB6C-19A2-D847-8519-AF17996F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04" y="6162409"/>
                <a:ext cx="125014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746610-A50A-394D-ABCF-EDFD139374C0}"/>
              </a:ext>
            </a:extLst>
          </p:cNvPr>
          <p:cNvCxnSpPr>
            <a:cxnSpLocks/>
          </p:cNvCxnSpPr>
          <p:nvPr/>
        </p:nvCxnSpPr>
        <p:spPr>
          <a:xfrm>
            <a:off x="6095999" y="5856201"/>
            <a:ext cx="494078" cy="0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CD17831-DCA5-724D-84E8-70B223F56865}"/>
              </a:ext>
            </a:extLst>
          </p:cNvPr>
          <p:cNvSpPr/>
          <p:nvPr/>
        </p:nvSpPr>
        <p:spPr>
          <a:xfrm>
            <a:off x="5710518" y="466415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3C6307-2B94-CB46-8B17-6D462B35D6BC}"/>
              </a:ext>
            </a:extLst>
          </p:cNvPr>
          <p:cNvSpPr/>
          <p:nvPr/>
        </p:nvSpPr>
        <p:spPr>
          <a:xfrm>
            <a:off x="6812044" y="56383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97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69DE-BC7B-734D-A236-826D20FF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Reconstruct – Evolve -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A4BB9-90D6-0841-ACC3-774CB9251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135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complete sequence:</a:t>
                </a:r>
              </a:p>
              <a:p>
                <a:pPr lvl="1"/>
                <a:r>
                  <a:rPr lang="en-US" dirty="0"/>
                  <a:t>Start with the average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at the beginning of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Reconstruct the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±1/2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on the cell interfaces using (limited) piecewise linear reconstruction.</a:t>
                </a:r>
              </a:p>
              <a:p>
                <a:pPr lvl="1"/>
                <a:r>
                  <a:rPr lang="en-US" dirty="0"/>
                  <a:t>Using the chosen CFL number calculate the data advected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single step, and the data that leaves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Average the new data in each cell and calculate the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Return to step 1.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A4BB9-90D6-0841-ACC3-774CB9251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1353"/>
                <a:ext cx="10515600" cy="4351338"/>
              </a:xfrm>
              <a:blipFill>
                <a:blip r:embed="rId2"/>
                <a:stretch>
                  <a:fillRect l="-965" t="-23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881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BF493E3-4327-9E49-AFBF-061201DAF380}"/>
              </a:ext>
            </a:extLst>
          </p:cNvPr>
          <p:cNvGrpSpPr>
            <a:grpSpLocks noChangeAspect="1"/>
          </p:cNvGrpSpPr>
          <p:nvPr/>
        </p:nvGrpSpPr>
        <p:grpSpPr>
          <a:xfrm>
            <a:off x="5754624" y="0"/>
            <a:ext cx="6437376" cy="6858000"/>
            <a:chOff x="4742330" y="167925"/>
            <a:chExt cx="7315200" cy="7793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ACBD63-A936-7649-9016-4ACEAB2BF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17"/>
            <a:stretch/>
          </p:blipFill>
          <p:spPr>
            <a:xfrm>
              <a:off x="4742330" y="6284422"/>
              <a:ext cx="7315200" cy="16766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070A45-F034-C84D-9A41-A1F08ECB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2330" y="4630190"/>
              <a:ext cx="7315200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90C814-9590-5040-874F-AFC137EE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330" y="3077584"/>
              <a:ext cx="7315200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21B1BC-0ABE-1840-A0D7-EC1C125F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2330" y="1562793"/>
              <a:ext cx="7315200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81483-407C-404D-82F5-8023BF009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82"/>
            <a:stretch/>
          </p:blipFill>
          <p:spPr>
            <a:xfrm>
              <a:off x="4742330" y="167925"/>
              <a:ext cx="7315200" cy="166087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875AF-49A1-5440-98A9-BAD6F6C48853}"/>
              </a:ext>
            </a:extLst>
          </p:cNvPr>
          <p:cNvSpPr/>
          <p:nvPr/>
        </p:nvSpPr>
        <p:spPr>
          <a:xfrm>
            <a:off x="547984" y="546119"/>
            <a:ext cx="298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RWPalladioL"/>
              </a:rPr>
              <a:t>The original cell-average data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194C49-7EA2-EC45-ADDA-F43638B6A022}"/>
              </a:ext>
            </a:extLst>
          </p:cNvPr>
          <p:cNvSpPr/>
          <p:nvPr/>
        </p:nvSpPr>
        <p:spPr>
          <a:xfrm>
            <a:off x="547984" y="1847490"/>
            <a:ext cx="4566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RWPalladioL"/>
              </a:rPr>
              <a:t>A piecewise linear reconstruction of the data.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CFA475-B323-084A-A7A7-B30CBF466830}"/>
                  </a:ext>
                </a:extLst>
              </p:cNvPr>
              <p:cNvSpPr/>
              <p:nvPr/>
            </p:nvSpPr>
            <p:spPr>
              <a:xfrm>
                <a:off x="547984" y="2899066"/>
                <a:ext cx="547176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URWPalladioL"/>
                  </a:rPr>
                  <a:t>The shaded regions in the third panel show the data that will wind up in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>
                    <a:latin typeface="URWPalladioL"/>
                  </a:rPr>
                  <a:t> </a:t>
                </a:r>
                <a:r>
                  <a:rPr lang="en-US" dirty="0">
                    <a:latin typeface="URWPalladioL"/>
                  </a:rPr>
                  <a:t>after </a:t>
                </a:r>
                <a:r>
                  <a:rPr lang="en-US" dirty="0" err="1">
                    <a:latin typeface="URWPalladioL"/>
                  </a:rPr>
                  <a:t>advecting</a:t>
                </a:r>
                <a:r>
                  <a:rPr lang="en-US" dirty="0">
                    <a:latin typeface="URWPalladioL"/>
                  </a:rPr>
                  <a:t> for a single step,</a:t>
                </a:r>
              </a:p>
              <a:p>
                <a:r>
                  <a:rPr lang="en-US" dirty="0">
                    <a:latin typeface="URWPalladioL"/>
                  </a:rPr>
                  <a:t>assuming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CFA475-B323-084A-A7A7-B30CBF466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84" y="2899066"/>
                <a:ext cx="5471764" cy="1200329"/>
              </a:xfrm>
              <a:prstGeom prst="rect">
                <a:avLst/>
              </a:prstGeom>
              <a:blipFill>
                <a:blip r:embed="rId7"/>
                <a:stretch>
                  <a:fillRect l="-926" t="-2105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F803657-C27B-B845-98E4-2550B3D8A001}"/>
              </a:ext>
            </a:extLst>
          </p:cNvPr>
          <p:cNvSpPr/>
          <p:nvPr/>
        </p:nvSpPr>
        <p:spPr>
          <a:xfrm>
            <a:off x="547984" y="4408299"/>
            <a:ext cx="5210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RWPalladioL"/>
              </a:rPr>
              <a:t>The piecewise-linear data advected to the right by </a:t>
            </a:r>
            <a:r>
              <a:rPr lang="en-US" dirty="0">
                <a:latin typeface="TeXPalladioL"/>
              </a:rPr>
              <a:t>0</a:t>
            </a:r>
            <a:r>
              <a:rPr lang="en-US" dirty="0">
                <a:latin typeface="URWPalladioL"/>
              </a:rPr>
              <a:t>.</a:t>
            </a:r>
            <a:r>
              <a:rPr lang="en-US" dirty="0">
                <a:latin typeface="TeXPalladioL"/>
              </a:rPr>
              <a:t>6 </a:t>
            </a:r>
            <a:r>
              <a:rPr lang="en-US" dirty="0">
                <a:latin typeface="URWPalladioL"/>
              </a:rPr>
              <a:t>of a cell width </a:t>
            </a:r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FC96EF0-2BBF-1549-AA15-18C8BC8769A0}"/>
              </a:ext>
            </a:extLst>
          </p:cNvPr>
          <p:cNvSpPr/>
          <p:nvPr/>
        </p:nvSpPr>
        <p:spPr>
          <a:xfrm>
            <a:off x="8975912" y="4383741"/>
            <a:ext cx="376517" cy="591671"/>
          </a:xfrm>
          <a:custGeom>
            <a:avLst/>
            <a:gdLst>
              <a:gd name="connsiteX0" fmla="*/ 6723 w 376517"/>
              <a:gd name="connsiteY0" fmla="*/ 0 h 591671"/>
              <a:gd name="connsiteX1" fmla="*/ 376517 w 376517"/>
              <a:gd name="connsiteY1" fmla="*/ 121024 h 591671"/>
              <a:gd name="connsiteX2" fmla="*/ 369794 w 376517"/>
              <a:gd name="connsiteY2" fmla="*/ 591671 h 591671"/>
              <a:gd name="connsiteX3" fmla="*/ 0 w 376517"/>
              <a:gd name="connsiteY3" fmla="*/ 403412 h 591671"/>
              <a:gd name="connsiteX4" fmla="*/ 6723 w 376517"/>
              <a:gd name="connsiteY4" fmla="*/ 0 h 59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7" h="591671">
                <a:moveTo>
                  <a:pt x="6723" y="0"/>
                </a:moveTo>
                <a:lnTo>
                  <a:pt x="376517" y="121024"/>
                </a:lnTo>
                <a:lnTo>
                  <a:pt x="369794" y="591671"/>
                </a:lnTo>
                <a:lnTo>
                  <a:pt x="0" y="403412"/>
                </a:lnTo>
                <a:lnTo>
                  <a:pt x="6723" y="0"/>
                </a:lnTo>
                <a:close/>
              </a:path>
            </a:pathLst>
          </a:custGeom>
          <a:solidFill>
            <a:schemeClr val="bg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F9C0C39-0045-FE4C-9EF8-CEDC2FBF3CEC}"/>
              </a:ext>
            </a:extLst>
          </p:cNvPr>
          <p:cNvSpPr/>
          <p:nvPr/>
        </p:nvSpPr>
        <p:spPr>
          <a:xfrm>
            <a:off x="9345706" y="4820771"/>
            <a:ext cx="262218" cy="268941"/>
          </a:xfrm>
          <a:custGeom>
            <a:avLst/>
            <a:gdLst>
              <a:gd name="connsiteX0" fmla="*/ 6723 w 262218"/>
              <a:gd name="connsiteY0" fmla="*/ 0 h 268941"/>
              <a:gd name="connsiteX1" fmla="*/ 262218 w 262218"/>
              <a:gd name="connsiteY1" fmla="*/ 114300 h 268941"/>
              <a:gd name="connsiteX2" fmla="*/ 255494 w 262218"/>
              <a:gd name="connsiteY2" fmla="*/ 268941 h 268941"/>
              <a:gd name="connsiteX3" fmla="*/ 0 w 262218"/>
              <a:gd name="connsiteY3" fmla="*/ 141194 h 268941"/>
              <a:gd name="connsiteX4" fmla="*/ 6723 w 262218"/>
              <a:gd name="connsiteY4" fmla="*/ 0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18" h="268941">
                <a:moveTo>
                  <a:pt x="6723" y="0"/>
                </a:moveTo>
                <a:lnTo>
                  <a:pt x="262218" y="114300"/>
                </a:lnTo>
                <a:lnTo>
                  <a:pt x="255494" y="268941"/>
                </a:lnTo>
                <a:lnTo>
                  <a:pt x="0" y="141194"/>
                </a:lnTo>
                <a:lnTo>
                  <a:pt x="6723" y="0"/>
                </a:lnTo>
                <a:close/>
              </a:path>
            </a:pathLst>
          </a:cu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EBB10C-9C79-7941-81B4-4E8E9688E74B}"/>
              </a:ext>
            </a:extLst>
          </p:cNvPr>
          <p:cNvSpPr/>
          <p:nvPr/>
        </p:nvSpPr>
        <p:spPr>
          <a:xfrm>
            <a:off x="547984" y="5756902"/>
            <a:ext cx="5556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RWPalladioL"/>
              </a:rPr>
              <a:t>The new averages of the data, constructed by averaging the advected piecewise linear data in each cell.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55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389-E21E-0E4E-9ADC-9EB4FB0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Multi-dimensional advection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</p:spPr>
            <p:txBody>
              <a:bodyPr/>
              <a:lstStyle/>
              <a:p>
                <a:r>
                  <a:rPr lang="en-US" dirty="0"/>
                  <a:t>The two-dimensional linear advection equation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before, we will define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a zone by integrating it over the volume: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+1/2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F5616A-24C0-304F-820D-13FEBBDD4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399" y="1325563"/>
                <a:ext cx="12129247" cy="5164884"/>
              </a:xfrm>
              <a:blipFill>
                <a:blip r:embed="rId2"/>
                <a:stretch>
                  <a:fillRect l="-942" t="-2696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1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42858</TotalTime>
  <Words>6760</Words>
  <Application>Microsoft Macintosh PowerPoint</Application>
  <PresentationFormat>Widescreen</PresentationFormat>
  <Paragraphs>745</Paragraphs>
  <Slides>105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TeXPalladioL</vt:lpstr>
      <vt:lpstr>URWPalladioL</vt:lpstr>
      <vt:lpstr>Office Theme</vt:lpstr>
      <vt:lpstr>Lecture 6: The advection equation</vt:lpstr>
      <vt:lpstr>Partial differential equations </vt:lpstr>
      <vt:lpstr>Hyperbolic PDEs </vt:lpstr>
      <vt:lpstr>Elliptic PDEs </vt:lpstr>
      <vt:lpstr>Parabolic PDEs </vt:lpstr>
      <vt:lpstr>General classification of PDEs</vt:lpstr>
      <vt:lpstr>Discretization methods</vt:lpstr>
      <vt:lpstr>Grid basics </vt:lpstr>
      <vt:lpstr>Linear advection in finite difference grids </vt:lpstr>
      <vt:lpstr>Linear advection in finite difference grids </vt:lpstr>
      <vt:lpstr>The FTCS method</vt:lpstr>
      <vt:lpstr>Boundary conditions and ghost cells</vt:lpstr>
      <vt:lpstr>Boundary conditions and ghost cells -periodic</vt:lpstr>
      <vt:lpstr>Boundary conditions and ghost cells - outflow</vt:lpstr>
      <vt:lpstr>Test problem</vt:lpstr>
      <vt:lpstr>Test problem</vt:lpstr>
      <vt:lpstr>Test problem</vt:lpstr>
      <vt:lpstr>Test problem</vt:lpstr>
      <vt:lpstr>Test problem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FTCS stability</vt:lpstr>
      <vt:lpstr>Upwinding</vt:lpstr>
      <vt:lpstr>Upwinding</vt:lpstr>
      <vt:lpstr>Is upwind stable?</vt:lpstr>
      <vt:lpstr>Is upwind stable?</vt:lpstr>
      <vt:lpstr>Is upwind stable?</vt:lpstr>
      <vt:lpstr>Is upwind stable?</vt:lpstr>
      <vt:lpstr>Is upwind stable?</vt:lpstr>
      <vt:lpstr>Is upwind stable?</vt:lpstr>
      <vt:lpstr>Is upwind stable?</vt:lpstr>
      <vt:lpstr>Is upwind stable?</vt:lpstr>
      <vt:lpstr>Upwind example</vt:lpstr>
      <vt:lpstr>Convergence</vt:lpstr>
      <vt:lpstr>Convergence</vt:lpstr>
      <vt:lpstr>Convergence</vt:lpstr>
      <vt:lpstr>Convergence</vt:lpstr>
      <vt:lpstr>Implicit-in-time</vt:lpstr>
      <vt:lpstr>Implicit-in-time</vt:lpstr>
      <vt:lpstr>Implicit-in-time</vt:lpstr>
      <vt:lpstr>Implicit-in-time</vt:lpstr>
      <vt:lpstr>Implicit-in-time</vt:lpstr>
      <vt:lpstr>Finite-Volume vs. finite-Difference grids</vt:lpstr>
      <vt:lpstr>Cell-averages in Finite-Volume</vt:lpstr>
      <vt:lpstr>Discretizing the advection equation</vt:lpstr>
      <vt:lpstr>Time update</vt:lpstr>
      <vt:lpstr>Reconstruction and the Riemann problem</vt:lpstr>
      <vt:lpstr>Reconstruction and the Riemann problem</vt:lpstr>
      <vt:lpstr>Reconstruction and the Riemann problem</vt:lpstr>
      <vt:lpstr>Higher order accuracy</vt:lpstr>
      <vt:lpstr>1. Averaging of a_i</vt:lpstr>
      <vt:lpstr>2. Piecewise linear reconstruction</vt:lpstr>
      <vt:lpstr>2. Piecewise linear reconstruction</vt:lpstr>
      <vt:lpstr>2. Piecewise linear reconstruction</vt:lpstr>
      <vt:lpstr>2. Piecewise linear reconstruction</vt:lpstr>
      <vt:lpstr>3. Time integration</vt:lpstr>
      <vt:lpstr>3. Time integration</vt:lpstr>
      <vt:lpstr>3. Time integration</vt:lpstr>
      <vt:lpstr>Test problem – smooth functions </vt:lpstr>
      <vt:lpstr>Test problem – sharp gradients</vt:lpstr>
      <vt:lpstr>Handling discontinuities – slope limiters</vt:lpstr>
      <vt:lpstr>Handling discontinuities – slope limiters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Discontinuities with minmod</vt:lpstr>
      <vt:lpstr>Test problem – sharp gradients</vt:lpstr>
      <vt:lpstr>Other types of slope (flux) limiters</vt:lpstr>
      <vt:lpstr>Other types of slope (flux) limiters</vt:lpstr>
      <vt:lpstr>Convergence</vt:lpstr>
      <vt:lpstr>Solution 1:</vt:lpstr>
      <vt:lpstr>Solution 2:</vt:lpstr>
      <vt:lpstr>Solution 2:</vt:lpstr>
      <vt:lpstr>Reconstruct – Evolve - Average</vt:lpstr>
      <vt:lpstr>Reconstruct – Evolve - Average</vt:lpstr>
      <vt:lpstr>Reconstruct – Evolve - Average</vt:lpstr>
      <vt:lpstr>Reconstruct – Evolve - Average</vt:lpstr>
      <vt:lpstr>PowerPoint Presentation</vt:lpstr>
      <vt:lpstr>Multi-dimensional advection</vt:lpstr>
      <vt:lpstr>PowerPoint Presentation</vt:lpstr>
      <vt:lpstr>Multi-dimensional advection</vt:lpstr>
      <vt:lpstr>Multi-dimensional advection</vt:lpstr>
      <vt:lpstr>Multi-dimensional advection</vt:lpstr>
      <vt:lpstr>Multi-dimensional advection</vt:lpstr>
      <vt:lpstr>Multi-dimensional advection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  :PDE</dc:title>
  <dc:creator>Omer Bromberg</dc:creator>
  <cp:lastModifiedBy>Omer Bromberg</cp:lastModifiedBy>
  <cp:revision>189</cp:revision>
  <dcterms:created xsi:type="dcterms:W3CDTF">2023-09-26T13:38:39Z</dcterms:created>
  <dcterms:modified xsi:type="dcterms:W3CDTF">2025-11-24T09:04:41Z</dcterms:modified>
</cp:coreProperties>
</file>